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4"/>
    <p:sldMasterId id="2147483894" r:id="rId5"/>
  </p:sldMasterIdLst>
  <p:notesMasterIdLst>
    <p:notesMasterId r:id="rId24"/>
  </p:notesMasterIdLst>
  <p:sldIdLst>
    <p:sldId id="499" r:id="rId6"/>
    <p:sldId id="542" r:id="rId7"/>
    <p:sldId id="570" r:id="rId8"/>
    <p:sldId id="600" r:id="rId9"/>
    <p:sldId id="588" r:id="rId10"/>
    <p:sldId id="589" r:id="rId11"/>
    <p:sldId id="532" r:id="rId12"/>
    <p:sldId id="569" r:id="rId13"/>
    <p:sldId id="546" r:id="rId14"/>
    <p:sldId id="608" r:id="rId15"/>
    <p:sldId id="586" r:id="rId16"/>
    <p:sldId id="606" r:id="rId17"/>
    <p:sldId id="536" r:id="rId18"/>
    <p:sldId id="587" r:id="rId19"/>
    <p:sldId id="597" r:id="rId20"/>
    <p:sldId id="607" r:id="rId21"/>
    <p:sldId id="544" r:id="rId22"/>
    <p:sldId id="576" r:id="rId23"/>
  </p:sldIdLst>
  <p:sldSz cx="12192000" cy="6858000"/>
  <p:notesSz cx="7010400" cy="9296400"/>
  <p:custDataLst>
    <p:tags r:id="rId25"/>
  </p:custDataLst>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56" userDrawn="1">
          <p15:clr>
            <a:srgbClr val="A4A3A4"/>
          </p15:clr>
        </p15:guide>
        <p15:guide id="2" pos="3808" userDrawn="1">
          <p15:clr>
            <a:srgbClr val="A4A3A4"/>
          </p15:clr>
        </p15:guide>
        <p15:guide id="3" pos="608" userDrawn="1">
          <p15:clr>
            <a:srgbClr val="A4A3A4"/>
          </p15:clr>
        </p15:guide>
        <p15:guide id="4" pos="73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CBDFF1"/>
    <a:srgbClr val="35A147"/>
    <a:srgbClr val="FFAB03"/>
    <a:srgbClr val="FFCC00"/>
    <a:srgbClr val="CA7E80"/>
    <a:srgbClr val="53772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6" autoAdjust="0"/>
    <p:restoredTop sz="92676" autoAdjust="0"/>
  </p:normalViewPr>
  <p:slideViewPr>
    <p:cSldViewPr snapToGrid="0">
      <p:cViewPr varScale="1">
        <p:scale>
          <a:sx n="85" d="100"/>
          <a:sy n="85" d="100"/>
        </p:scale>
        <p:origin x="418" y="62"/>
      </p:cViewPr>
      <p:guideLst>
        <p:guide orient="horz" pos="2256"/>
        <p:guide pos="3808"/>
        <p:guide pos="608"/>
        <p:guide pos="7328"/>
      </p:guideLst>
    </p:cSldViewPr>
  </p:slideViewPr>
  <p:notesTextViewPr>
    <p:cViewPr>
      <p:scale>
        <a:sx n="3" d="2"/>
        <a:sy n="3" d="2"/>
      </p:scale>
      <p:origin x="0" y="0"/>
    </p:cViewPr>
  </p:notesTextViewPr>
  <p:sorterViewPr>
    <p:cViewPr>
      <p:scale>
        <a:sx n="80" d="100"/>
        <a:sy n="80" d="100"/>
      </p:scale>
      <p:origin x="0" y="-3916"/>
    </p:cViewPr>
  </p:sorterViewPr>
  <p:notesViewPr>
    <p:cSldViewPr snapToGrid="0">
      <p:cViewPr varScale="1">
        <p:scale>
          <a:sx n="70" d="100"/>
          <a:sy n="70" d="100"/>
        </p:scale>
        <p:origin x="3500" y="56"/>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peterlaatz\Desktop\HFFA%20Stuff\2018%20v%202017%20Vitality%20Metric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peterlaatz\Desktop\HFFA%20Stuff\2018%20v%202017%20Vitality%20Metrics.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peterlaatz\Desktop\HFFA%20Stuff\2018%20v%202017%20Vitality%20Metric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peterlaatz\Desktop\HFFA%20Stuff\2018%20v%202017%20Vitality%20Metric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bg2"/>
                </a:solidFill>
                <a:latin typeface="+mn-lt"/>
                <a:ea typeface="+mn-ea"/>
                <a:cs typeface="+mn-cs"/>
              </a:defRPr>
            </a:pPr>
            <a:r>
              <a:rPr lang="en-US" sz="1800" b="1" dirty="0">
                <a:solidFill>
                  <a:schemeClr val="accent6"/>
                </a:solidFill>
                <a:latin typeface="Arial" panose="020B0604020202020204" pitchFamily="34" charset="0"/>
                <a:cs typeface="Arial" panose="020B0604020202020204" pitchFamily="34" charset="0"/>
              </a:rPr>
              <a:t>2018</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bg2"/>
              </a:solidFill>
              <a:latin typeface="+mn-lt"/>
              <a:ea typeface="+mn-ea"/>
              <a:cs typeface="+mn-cs"/>
            </a:defRPr>
          </a:pPr>
          <a:endParaRPr lang="en-US"/>
        </a:p>
      </c:txPr>
    </c:title>
    <c:autoTitleDeleted val="0"/>
    <c:plotArea>
      <c:layout/>
      <c:pieChart>
        <c:varyColors val="1"/>
        <c:ser>
          <c:idx val="0"/>
          <c:order val="0"/>
          <c:tx>
            <c:strRef>
              <c:f>Sheet1!$B$1</c:f>
              <c:strCache>
                <c:ptCount val="1"/>
                <c:pt idx="0">
                  <c:v>Vitality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0D0-D340-8BC4-891347329AE8}"/>
              </c:ext>
            </c:extLst>
          </c:dPt>
          <c:dPt>
            <c:idx val="1"/>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3-B0D0-D340-8BC4-891347329AE8}"/>
              </c:ext>
            </c:extLst>
          </c:dPt>
          <c:cat>
            <c:strRef>
              <c:f>Sheet1!$A$2:$A$3</c:f>
              <c:strCache>
                <c:ptCount val="2"/>
                <c:pt idx="0">
                  <c:v>Male</c:v>
                </c:pt>
                <c:pt idx="1">
                  <c:v>Female</c:v>
                </c:pt>
              </c:strCache>
            </c:strRef>
          </c:cat>
          <c:val>
            <c:numRef>
              <c:f>Sheet1!$B$2:$B$3</c:f>
              <c:numCache>
                <c:formatCode>General</c:formatCode>
                <c:ptCount val="2"/>
                <c:pt idx="0">
                  <c:v>26</c:v>
                </c:pt>
                <c:pt idx="1">
                  <c:v>74</c:v>
                </c:pt>
              </c:numCache>
            </c:numRef>
          </c:val>
          <c:extLst>
            <c:ext xmlns:c16="http://schemas.microsoft.com/office/drawing/2014/chart" uri="{C3380CC4-5D6E-409C-BE32-E72D297353CC}">
              <c16:uniqueId val="{00000004-B0D0-D340-8BC4-891347329AE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dirty="0">
                <a:solidFill>
                  <a:schemeClr val="tx2"/>
                </a:solidFill>
                <a:effectLst/>
                <a:latin typeface="Arial" panose="020B0604020202020204" pitchFamily="34" charset="0"/>
                <a:cs typeface="Arial" panose="020B0604020202020204" pitchFamily="34" charset="0"/>
              </a:rPr>
              <a:t>Elements Ranked Most Important </a:t>
            </a:r>
            <a:endParaRPr lang="en-US" sz="1400" b="1" dirty="0">
              <a:solidFill>
                <a:schemeClr val="tx2"/>
              </a:solidFill>
              <a:effectLst/>
              <a:latin typeface="Arial" panose="020B0604020202020204" pitchFamily="34" charset="0"/>
              <a:cs typeface="Arial" panose="020B0604020202020204" pitchFamily="34" charset="0"/>
            </a:endParaRPr>
          </a:p>
          <a:p>
            <a:pPr>
              <a:defRPr/>
            </a:pPr>
            <a:r>
              <a:rPr lang="en-US" sz="1400" b="1" i="0" baseline="0" dirty="0">
                <a:solidFill>
                  <a:schemeClr val="tx2"/>
                </a:solidFill>
                <a:effectLst/>
                <a:latin typeface="Arial" panose="020B0604020202020204" pitchFamily="34" charset="0"/>
                <a:cs typeface="Arial" panose="020B0604020202020204" pitchFamily="34" charset="0"/>
              </a:rPr>
              <a:t>by Members When Renewing (Top Box)</a:t>
            </a:r>
            <a:endParaRPr lang="en-US" sz="1400" b="1" dirty="0">
              <a:solidFill>
                <a:schemeClr val="tx2"/>
              </a:solidFill>
              <a:effectLst/>
              <a:latin typeface="Arial" panose="020B0604020202020204" pitchFamily="34" charset="0"/>
              <a:cs typeface="Arial" panose="020B0604020202020204" pitchFamily="34" charset="0"/>
            </a:endParaRPr>
          </a:p>
          <a:p>
            <a:pPr>
              <a:defRPr/>
            </a:pPr>
            <a:r>
              <a:rPr lang="en-US" sz="1400" b="1" i="0" baseline="0" dirty="0">
                <a:solidFill>
                  <a:schemeClr val="tx2"/>
                </a:solidFill>
                <a:effectLst/>
                <a:latin typeface="Arial" panose="020B0604020202020204" pitchFamily="34" charset="0"/>
                <a:cs typeface="Arial" panose="020B0604020202020204" pitchFamily="34" charset="0"/>
              </a:rPr>
              <a:t>2017 v. 2018</a:t>
            </a:r>
            <a:endParaRPr lang="en-US" sz="1400" b="1" dirty="0">
              <a:solidFill>
                <a:schemeClr val="tx2"/>
              </a:solidFill>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HFFA!$B$49</c:f>
              <c:strCache>
                <c:ptCount val="1"/>
                <c:pt idx="0">
                  <c:v>2017</c:v>
                </c:pt>
              </c:strCache>
            </c:strRef>
          </c:tx>
          <c:spPr>
            <a:solidFill>
              <a:schemeClr val="accent1"/>
            </a:solidFill>
            <a:ln>
              <a:noFill/>
            </a:ln>
            <a:effectLst/>
            <a:sp3d/>
          </c:spPr>
          <c:invertIfNegative val="0"/>
          <c:cat>
            <c:strRef>
              <c:f>HFFA!$A$50:$A$59</c:f>
              <c:strCache>
                <c:ptCount val="10"/>
                <c:pt idx="0">
                  <c:v>Achieving Fitness &amp; Health</c:v>
                </c:pt>
                <c:pt idx="1">
                  <c:v>Facility Quality</c:v>
                </c:pt>
                <c:pt idx="2">
                  <c:v>Cost &amp; Value</c:v>
                </c:pt>
                <c:pt idx="3">
                  <c:v>Availability of Programs &amp; Classes</c:v>
                </c:pt>
                <c:pt idx="4">
                  <c:v>Fitness Center</c:v>
                </c:pt>
                <c:pt idx="5">
                  <c:v>Staff Instructors, Coaches</c:v>
                </c:pt>
                <c:pt idx="6">
                  <c:v>Aquatics Facility</c:v>
                </c:pt>
                <c:pt idx="7">
                  <c:v>Children's Services</c:v>
                </c:pt>
                <c:pt idx="8">
                  <c:v>Other Members</c:v>
                </c:pt>
                <c:pt idx="9">
                  <c:v>Facility Events &amp; Community</c:v>
                </c:pt>
              </c:strCache>
            </c:strRef>
          </c:cat>
          <c:val>
            <c:numRef>
              <c:f>HFFA!$B$50:$B$59</c:f>
              <c:numCache>
                <c:formatCode>0%</c:formatCode>
                <c:ptCount val="10"/>
                <c:pt idx="0">
                  <c:v>0.71</c:v>
                </c:pt>
                <c:pt idx="1">
                  <c:v>0.69</c:v>
                </c:pt>
                <c:pt idx="2">
                  <c:v>0.68</c:v>
                </c:pt>
                <c:pt idx="3">
                  <c:v>0.6</c:v>
                </c:pt>
                <c:pt idx="4">
                  <c:v>0.56999999999999995</c:v>
                </c:pt>
                <c:pt idx="5">
                  <c:v>0.56000000000000005</c:v>
                </c:pt>
                <c:pt idx="6">
                  <c:v>0.49</c:v>
                </c:pt>
                <c:pt idx="7">
                  <c:v>0.15</c:v>
                </c:pt>
                <c:pt idx="8">
                  <c:v>0.12</c:v>
                </c:pt>
                <c:pt idx="9">
                  <c:v>0.08</c:v>
                </c:pt>
              </c:numCache>
            </c:numRef>
          </c:val>
          <c:extLst>
            <c:ext xmlns:c16="http://schemas.microsoft.com/office/drawing/2014/chart" uri="{C3380CC4-5D6E-409C-BE32-E72D297353CC}">
              <c16:uniqueId val="{00000000-8C32-A047-A2BF-B2580A0A64A0}"/>
            </c:ext>
          </c:extLst>
        </c:ser>
        <c:ser>
          <c:idx val="1"/>
          <c:order val="1"/>
          <c:tx>
            <c:strRef>
              <c:f>HFFA!$C$49</c:f>
              <c:strCache>
                <c:ptCount val="1"/>
                <c:pt idx="0">
                  <c:v>2018</c:v>
                </c:pt>
              </c:strCache>
            </c:strRef>
          </c:tx>
          <c:spPr>
            <a:solidFill>
              <a:schemeClr val="accent2"/>
            </a:solidFill>
            <a:ln>
              <a:noFill/>
            </a:ln>
            <a:effectLst/>
            <a:sp3d/>
          </c:spPr>
          <c:invertIfNegative val="0"/>
          <c:cat>
            <c:strRef>
              <c:f>HFFA!$A$50:$A$59</c:f>
              <c:strCache>
                <c:ptCount val="10"/>
                <c:pt idx="0">
                  <c:v>Achieving Fitness &amp; Health</c:v>
                </c:pt>
                <c:pt idx="1">
                  <c:v>Facility Quality</c:v>
                </c:pt>
                <c:pt idx="2">
                  <c:v>Cost &amp; Value</c:v>
                </c:pt>
                <c:pt idx="3">
                  <c:v>Availability of Programs &amp; Classes</c:v>
                </c:pt>
                <c:pt idx="4">
                  <c:v>Fitness Center</c:v>
                </c:pt>
                <c:pt idx="5">
                  <c:v>Staff Instructors, Coaches</c:v>
                </c:pt>
                <c:pt idx="6">
                  <c:v>Aquatics Facility</c:v>
                </c:pt>
                <c:pt idx="7">
                  <c:v>Children's Services</c:v>
                </c:pt>
                <c:pt idx="8">
                  <c:v>Other Members</c:v>
                </c:pt>
                <c:pt idx="9">
                  <c:v>Facility Events &amp; Community</c:v>
                </c:pt>
              </c:strCache>
            </c:strRef>
          </c:cat>
          <c:val>
            <c:numRef>
              <c:f>HFFA!$C$50:$C$59</c:f>
              <c:numCache>
                <c:formatCode>0%</c:formatCode>
                <c:ptCount val="10"/>
                <c:pt idx="0">
                  <c:v>0.76</c:v>
                </c:pt>
                <c:pt idx="1">
                  <c:v>0.73</c:v>
                </c:pt>
                <c:pt idx="2">
                  <c:v>0.68</c:v>
                </c:pt>
                <c:pt idx="3">
                  <c:v>0.61</c:v>
                </c:pt>
                <c:pt idx="4">
                  <c:v>0.56999999999999995</c:v>
                </c:pt>
                <c:pt idx="5">
                  <c:v>0.53</c:v>
                </c:pt>
                <c:pt idx="6">
                  <c:v>0.46</c:v>
                </c:pt>
                <c:pt idx="7">
                  <c:v>0.18</c:v>
                </c:pt>
                <c:pt idx="8">
                  <c:v>0.13</c:v>
                </c:pt>
                <c:pt idx="9">
                  <c:v>0.08</c:v>
                </c:pt>
              </c:numCache>
            </c:numRef>
          </c:val>
          <c:extLst>
            <c:ext xmlns:c16="http://schemas.microsoft.com/office/drawing/2014/chart" uri="{C3380CC4-5D6E-409C-BE32-E72D297353CC}">
              <c16:uniqueId val="{00000001-8C32-A047-A2BF-B2580A0A64A0}"/>
            </c:ext>
          </c:extLst>
        </c:ser>
        <c:dLbls>
          <c:showLegendKey val="0"/>
          <c:showVal val="0"/>
          <c:showCatName val="0"/>
          <c:showSerName val="0"/>
          <c:showPercent val="0"/>
          <c:showBubbleSize val="0"/>
        </c:dLbls>
        <c:gapWidth val="150"/>
        <c:shape val="box"/>
        <c:axId val="1694296303"/>
        <c:axId val="1694299679"/>
        <c:axId val="0"/>
      </c:bar3DChart>
      <c:catAx>
        <c:axId val="169429630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94299679"/>
        <c:crosses val="autoZero"/>
        <c:auto val="1"/>
        <c:lblAlgn val="ctr"/>
        <c:lblOffset val="100"/>
        <c:noMultiLvlLbl val="0"/>
      </c:catAx>
      <c:valAx>
        <c:axId val="169429967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942963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600" dirty="0">
                <a:solidFill>
                  <a:schemeClr val="tx2"/>
                </a:solidFill>
                <a:latin typeface="Arial" panose="020B0604020202020204" pitchFamily="34" charset="0"/>
                <a:cs typeface="Arial" panose="020B0604020202020204" pitchFamily="34" charset="0"/>
              </a:rPr>
              <a:t>2017</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92D050"/>
              </a:solidFill>
              <a:ln w="19050">
                <a:solidFill>
                  <a:schemeClr val="lt1"/>
                </a:solidFill>
              </a:ln>
              <a:effectLst/>
            </c:spPr>
            <c:extLst>
              <c:ext xmlns:c16="http://schemas.microsoft.com/office/drawing/2014/chart" uri="{C3380CC4-5D6E-409C-BE32-E72D297353CC}">
                <c16:uniqueId val="{00000001-132C-6046-A28C-42D0F13E5B16}"/>
              </c:ext>
            </c:extLst>
          </c:dPt>
          <c:dPt>
            <c:idx val="1"/>
            <c:bubble3D val="0"/>
            <c:spPr>
              <a:solidFill>
                <a:srgbClr val="FFFF00"/>
              </a:solidFill>
              <a:ln w="19050">
                <a:solidFill>
                  <a:schemeClr val="lt1"/>
                </a:solidFill>
              </a:ln>
              <a:effectLst/>
            </c:spPr>
            <c:extLst>
              <c:ext xmlns:c16="http://schemas.microsoft.com/office/drawing/2014/chart" uri="{C3380CC4-5D6E-409C-BE32-E72D297353CC}">
                <c16:uniqueId val="{00000002-132C-6046-A28C-42D0F13E5B16}"/>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3-132C-6046-A28C-42D0F13E5B16}"/>
              </c:ext>
            </c:extLst>
          </c:dPt>
          <c:cat>
            <c:strRef>
              <c:f>Sheet1!$A$2:$A$4</c:f>
              <c:strCache>
                <c:ptCount val="3"/>
                <c:pt idx="0">
                  <c:v>1st Qtr</c:v>
                </c:pt>
                <c:pt idx="1">
                  <c:v>2nd Qtr</c:v>
                </c:pt>
                <c:pt idx="2">
                  <c:v>3rd Qtr</c:v>
                </c:pt>
              </c:strCache>
            </c:strRef>
          </c:cat>
          <c:val>
            <c:numRef>
              <c:f>Sheet1!$B$2:$B$4</c:f>
              <c:numCache>
                <c:formatCode>General</c:formatCode>
                <c:ptCount val="3"/>
                <c:pt idx="0">
                  <c:v>44</c:v>
                </c:pt>
                <c:pt idx="1">
                  <c:v>40</c:v>
                </c:pt>
                <c:pt idx="2">
                  <c:v>16</c:v>
                </c:pt>
              </c:numCache>
            </c:numRef>
          </c:val>
          <c:extLst>
            <c:ext xmlns:c16="http://schemas.microsoft.com/office/drawing/2014/chart" uri="{C3380CC4-5D6E-409C-BE32-E72D297353CC}">
              <c16:uniqueId val="{00000000-132C-6046-A28C-42D0F13E5B1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600" b="0" i="0" baseline="0" dirty="0">
                <a:solidFill>
                  <a:schemeClr val="tx2"/>
                </a:solidFill>
                <a:effectLst/>
                <a:latin typeface="Arial" panose="020B0604020202020204" pitchFamily="34" charset="0"/>
                <a:cs typeface="Arial" panose="020B0604020202020204" pitchFamily="34" charset="0"/>
              </a:rPr>
              <a:t>2018</a:t>
            </a:r>
            <a:endParaRPr lang="en-US" sz="1600" dirty="0">
              <a:solidFill>
                <a:schemeClr val="tx2"/>
              </a:solidFill>
              <a:effectLst/>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92D050"/>
              </a:solidFill>
              <a:ln w="19050">
                <a:solidFill>
                  <a:schemeClr val="lt1"/>
                </a:solidFill>
              </a:ln>
              <a:effectLst/>
            </c:spPr>
            <c:extLst>
              <c:ext xmlns:c16="http://schemas.microsoft.com/office/drawing/2014/chart" uri="{C3380CC4-5D6E-409C-BE32-E72D297353CC}">
                <c16:uniqueId val="{00000001-FFA6-254C-B441-C8A29D0C4859}"/>
              </c:ext>
            </c:extLst>
          </c:dPt>
          <c:dPt>
            <c:idx val="1"/>
            <c:bubble3D val="0"/>
            <c:spPr>
              <a:solidFill>
                <a:srgbClr val="FFFF00"/>
              </a:solidFill>
              <a:ln w="19050">
                <a:solidFill>
                  <a:schemeClr val="lt1"/>
                </a:solidFill>
              </a:ln>
              <a:effectLst/>
            </c:spPr>
            <c:extLst>
              <c:ext xmlns:c16="http://schemas.microsoft.com/office/drawing/2014/chart" uri="{C3380CC4-5D6E-409C-BE32-E72D297353CC}">
                <c16:uniqueId val="{00000003-FFA6-254C-B441-C8A29D0C4859}"/>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FFA6-254C-B441-C8A29D0C4859}"/>
              </c:ext>
            </c:extLst>
          </c:dPt>
          <c:cat>
            <c:strRef>
              <c:f>Sheet1!$A$2:$A$4</c:f>
              <c:strCache>
                <c:ptCount val="3"/>
                <c:pt idx="0">
                  <c:v>1st Qtr</c:v>
                </c:pt>
                <c:pt idx="1">
                  <c:v>2nd Qtr</c:v>
                </c:pt>
                <c:pt idx="2">
                  <c:v>3rd Qtr</c:v>
                </c:pt>
              </c:strCache>
            </c:strRef>
          </c:cat>
          <c:val>
            <c:numRef>
              <c:f>Sheet1!$B$2:$B$4</c:f>
              <c:numCache>
                <c:formatCode>General</c:formatCode>
                <c:ptCount val="3"/>
                <c:pt idx="0">
                  <c:v>57</c:v>
                </c:pt>
                <c:pt idx="1">
                  <c:v>33</c:v>
                </c:pt>
                <c:pt idx="2">
                  <c:v>10</c:v>
                </c:pt>
              </c:numCache>
            </c:numRef>
          </c:val>
          <c:extLst>
            <c:ext xmlns:c16="http://schemas.microsoft.com/office/drawing/2014/chart" uri="{C3380CC4-5D6E-409C-BE32-E72D297353CC}">
              <c16:uniqueId val="{00000006-FFA6-254C-B441-C8A29D0C485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accent6"/>
                </a:solidFill>
                <a:latin typeface="Arial" panose="020B0604020202020204" pitchFamily="34" charset="0"/>
                <a:ea typeface="+mn-ea"/>
                <a:cs typeface="Arial" panose="020B0604020202020204" pitchFamily="34" charset="0"/>
              </a:defRPr>
            </a:pPr>
            <a:r>
              <a:rPr lang="en-US" b="1" dirty="0"/>
              <a:t>Ranking of Best Additions Over Last Year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accent6"/>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HFFA!$A$73:$A$78</c:f>
              <c:strCache>
                <c:ptCount val="6"/>
                <c:pt idx="0">
                  <c:v>Children's Area Improvements</c:v>
                </c:pt>
                <c:pt idx="1">
                  <c:v>Concessions</c:v>
                </c:pt>
                <c:pt idx="2">
                  <c:v>Special Programs</c:v>
                </c:pt>
                <c:pt idx="3">
                  <c:v>New Seating Areas</c:v>
                </c:pt>
                <c:pt idx="4">
                  <c:v>Other</c:v>
                </c:pt>
                <c:pt idx="5">
                  <c:v>HFFA Strong Program</c:v>
                </c:pt>
              </c:strCache>
            </c:strRef>
          </c:cat>
          <c:val>
            <c:numRef>
              <c:f>HFFA!$B$73:$B$78</c:f>
              <c:numCache>
                <c:formatCode>0%</c:formatCode>
                <c:ptCount val="6"/>
                <c:pt idx="0">
                  <c:v>0.05</c:v>
                </c:pt>
                <c:pt idx="1">
                  <c:v>0.08</c:v>
                </c:pt>
                <c:pt idx="2">
                  <c:v>0.12</c:v>
                </c:pt>
                <c:pt idx="3">
                  <c:v>0.15</c:v>
                </c:pt>
                <c:pt idx="4">
                  <c:v>0.2</c:v>
                </c:pt>
                <c:pt idx="5">
                  <c:v>0.41</c:v>
                </c:pt>
              </c:numCache>
            </c:numRef>
          </c:val>
          <c:extLst>
            <c:ext xmlns:c16="http://schemas.microsoft.com/office/drawing/2014/chart" uri="{C3380CC4-5D6E-409C-BE32-E72D297353CC}">
              <c16:uniqueId val="{00000000-9222-4248-B5D4-9DC9112D59C0}"/>
            </c:ext>
          </c:extLst>
        </c:ser>
        <c:dLbls>
          <c:showLegendKey val="0"/>
          <c:showVal val="0"/>
          <c:showCatName val="0"/>
          <c:showSerName val="0"/>
          <c:showPercent val="0"/>
          <c:showBubbleSize val="0"/>
        </c:dLbls>
        <c:gapWidth val="150"/>
        <c:shape val="box"/>
        <c:axId val="1692647151"/>
        <c:axId val="1667413999"/>
        <c:axId val="0"/>
      </c:bar3DChart>
      <c:catAx>
        <c:axId val="169264715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667413999"/>
        <c:crosses val="autoZero"/>
        <c:auto val="1"/>
        <c:lblAlgn val="ctr"/>
        <c:lblOffset val="100"/>
        <c:noMultiLvlLbl val="0"/>
      </c:catAx>
      <c:valAx>
        <c:axId val="166741399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6926471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800" b="1" i="0" u="none" strike="noStrike" kern="1200" spc="0" baseline="0">
                <a:solidFill>
                  <a:schemeClr val="bg2"/>
                </a:solidFill>
                <a:latin typeface="Arial" panose="020B0604020202020204" pitchFamily="34" charset="0"/>
                <a:ea typeface="+mn-ea"/>
                <a:cs typeface="Arial" panose="020B0604020202020204" pitchFamily="34" charset="0"/>
              </a:defRPr>
            </a:pPr>
            <a:r>
              <a:rPr lang="en-US" sz="1800" dirty="0">
                <a:solidFill>
                  <a:schemeClr val="accent6"/>
                </a:solidFill>
              </a:rPr>
              <a:t>2017</a:t>
            </a:r>
          </a:p>
        </c:rich>
      </c:tx>
      <c:overlay val="0"/>
      <c:spPr>
        <a:noFill/>
        <a:ln>
          <a:noFill/>
        </a:ln>
        <a:effectLst/>
      </c:spPr>
      <c:txPr>
        <a:bodyPr rot="0" spcFirstLastPara="1" vertOverflow="ellipsis" vert="horz" wrap="square" anchor="ctr" anchorCtr="1"/>
        <a:lstStyle/>
        <a:p>
          <a:pPr algn="ctr" rtl="0">
            <a:defRPr lang="en-US" sz="1800" b="1" i="0" u="none" strike="noStrike" kern="1200" spc="0" baseline="0">
              <a:solidFill>
                <a:schemeClr val="bg2"/>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Cornelius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BA-4340-860A-1A63C71AB663}"/>
              </c:ext>
            </c:extLst>
          </c:dPt>
          <c:dPt>
            <c:idx val="1"/>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3-E6BA-4340-860A-1A63C71AB663}"/>
              </c:ext>
            </c:extLst>
          </c:dPt>
          <c:cat>
            <c:strRef>
              <c:f>Sheet1!$A$2:$A$3</c:f>
              <c:strCache>
                <c:ptCount val="2"/>
                <c:pt idx="0">
                  <c:v>Male</c:v>
                </c:pt>
                <c:pt idx="1">
                  <c:v>Female</c:v>
                </c:pt>
              </c:strCache>
            </c:strRef>
          </c:cat>
          <c:val>
            <c:numRef>
              <c:f>Sheet1!$B$2:$B$3</c:f>
              <c:numCache>
                <c:formatCode>General</c:formatCode>
                <c:ptCount val="2"/>
                <c:pt idx="0">
                  <c:v>68</c:v>
                </c:pt>
                <c:pt idx="1">
                  <c:v>207</c:v>
                </c:pt>
              </c:numCache>
            </c:numRef>
          </c:val>
          <c:extLst>
            <c:ext xmlns:c16="http://schemas.microsoft.com/office/drawing/2014/chart" uri="{C3380CC4-5D6E-409C-BE32-E72D297353CC}">
              <c16:uniqueId val="{00000004-E6BA-4340-860A-1A63C71AB66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accent6"/>
                </a:solidFill>
                <a:latin typeface="Arial" panose="020B0604020202020204" pitchFamily="34" charset="0"/>
                <a:ea typeface="+mn-ea"/>
                <a:cs typeface="Arial" panose="020B0604020202020204" pitchFamily="34" charset="0"/>
              </a:defRPr>
            </a:pPr>
            <a:r>
              <a:rPr lang="en-US" sz="1800" b="1" dirty="0">
                <a:solidFill>
                  <a:schemeClr val="accent6"/>
                </a:solidFill>
                <a:latin typeface="Arial" panose="020B0604020202020204" pitchFamily="34" charset="0"/>
                <a:cs typeface="Arial" panose="020B0604020202020204" pitchFamily="34" charset="0"/>
              </a:rPr>
              <a:t>2017</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accent6"/>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Vitality</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ABB6-B044-8BEE-9DC15FD4FCB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BB6-B044-8BEE-9DC15FD4FCBF}"/>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ABB6-B044-8BEE-9DC15FD4FCBF}"/>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ABB6-B044-8BEE-9DC15FD4FCBF}"/>
              </c:ext>
            </c:extLst>
          </c:dPt>
          <c:dLbls>
            <c:dLbl>
              <c:idx val="0"/>
              <c:delete val="1"/>
              <c:extLst>
                <c:ext xmlns:c15="http://schemas.microsoft.com/office/drawing/2012/chart" uri="{CE6537A1-D6FC-4f65-9D91-7224C49458BB}"/>
                <c:ext xmlns:c16="http://schemas.microsoft.com/office/drawing/2014/chart" uri="{C3380CC4-5D6E-409C-BE32-E72D297353CC}">
                  <c16:uniqueId val="{00000001-ABB6-B044-8BEE-9DC15FD4FCBF}"/>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16-24</c:v>
                </c:pt>
                <c:pt idx="1">
                  <c:v>25-34</c:v>
                </c:pt>
                <c:pt idx="2">
                  <c:v>35-49</c:v>
                </c:pt>
                <c:pt idx="3">
                  <c:v>50+</c:v>
                </c:pt>
              </c:strCache>
            </c:strRef>
          </c:cat>
          <c:val>
            <c:numRef>
              <c:f>Sheet1!$B$2:$B$5</c:f>
              <c:numCache>
                <c:formatCode>General</c:formatCode>
                <c:ptCount val="4"/>
                <c:pt idx="0">
                  <c:v>1</c:v>
                </c:pt>
                <c:pt idx="1">
                  <c:v>8</c:v>
                </c:pt>
                <c:pt idx="2">
                  <c:v>27</c:v>
                </c:pt>
                <c:pt idx="3">
                  <c:v>65</c:v>
                </c:pt>
              </c:numCache>
            </c:numRef>
          </c:val>
          <c:extLst>
            <c:ext xmlns:c16="http://schemas.microsoft.com/office/drawing/2014/chart" uri="{C3380CC4-5D6E-409C-BE32-E72D297353CC}">
              <c16:uniqueId val="{00000008-ABB6-B044-8BEE-9DC15FD4FCB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b="1" dirty="0">
                <a:solidFill>
                  <a:schemeClr val="accent6"/>
                </a:solidFill>
                <a:latin typeface="Arial" panose="020B0604020202020204" pitchFamily="34" charset="0"/>
                <a:cs typeface="Arial" panose="020B0604020202020204" pitchFamily="34" charset="0"/>
              </a:rPr>
              <a:t>2018</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Vitality</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581B-014D-B534-4C4C9135D43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1B-014D-B534-4C4C9135D43C}"/>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581B-014D-B534-4C4C9135D43C}"/>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581B-014D-B534-4C4C9135D43C}"/>
              </c:ext>
            </c:extLst>
          </c:dPt>
          <c:dLbls>
            <c:dLbl>
              <c:idx val="0"/>
              <c:delete val="1"/>
              <c:extLst>
                <c:ext xmlns:c15="http://schemas.microsoft.com/office/drawing/2012/chart" uri="{CE6537A1-D6FC-4f65-9D91-7224C49458BB}"/>
                <c:ext xmlns:c16="http://schemas.microsoft.com/office/drawing/2014/chart" uri="{C3380CC4-5D6E-409C-BE32-E72D297353CC}">
                  <c16:uniqueId val="{00000001-581B-014D-B534-4C4C9135D43C}"/>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16-24</c:v>
                </c:pt>
                <c:pt idx="1">
                  <c:v>25-34</c:v>
                </c:pt>
                <c:pt idx="2">
                  <c:v>35-49</c:v>
                </c:pt>
                <c:pt idx="3">
                  <c:v>50+</c:v>
                </c:pt>
              </c:strCache>
            </c:strRef>
          </c:cat>
          <c:val>
            <c:numRef>
              <c:f>Sheet1!$B$2:$B$5</c:f>
              <c:numCache>
                <c:formatCode>General</c:formatCode>
                <c:ptCount val="4"/>
                <c:pt idx="0">
                  <c:v>1</c:v>
                </c:pt>
                <c:pt idx="1">
                  <c:v>12</c:v>
                </c:pt>
                <c:pt idx="2">
                  <c:v>32</c:v>
                </c:pt>
                <c:pt idx="3">
                  <c:v>55</c:v>
                </c:pt>
              </c:numCache>
            </c:numRef>
          </c:val>
          <c:extLst>
            <c:ext xmlns:c16="http://schemas.microsoft.com/office/drawing/2014/chart" uri="{C3380CC4-5D6E-409C-BE32-E72D297353CC}">
              <c16:uniqueId val="{00000008-581B-014D-B534-4C4C9135D43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accent6"/>
                </a:solidFill>
                <a:latin typeface="Arial" panose="020B0604020202020204" pitchFamily="34" charset="0"/>
                <a:ea typeface="+mn-ea"/>
                <a:cs typeface="Arial" panose="020B0604020202020204" pitchFamily="34" charset="0"/>
              </a:defRPr>
            </a:pPr>
            <a:r>
              <a:rPr lang="en-US" sz="1400" b="1" dirty="0"/>
              <a:t>Membership Tenure in Years -</a:t>
            </a:r>
            <a:r>
              <a:rPr lang="en-US" sz="1400" b="1" baseline="0" dirty="0"/>
              <a:t> Respondents</a:t>
            </a:r>
            <a:endParaRPr lang="en-US" sz="1400"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accent6"/>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Sheet1!$B$1</c:f>
              <c:strCache>
                <c:ptCount val="1"/>
                <c:pt idx="0">
                  <c:v>2017</c:v>
                </c:pt>
              </c:strCache>
            </c:strRef>
          </c:tx>
          <c:spPr>
            <a:solidFill>
              <a:schemeClr val="accent1"/>
            </a:solidFill>
            <a:ln>
              <a:noFill/>
            </a:ln>
            <a:effectLst/>
            <a:sp3d/>
          </c:spPr>
          <c:invertIfNegative val="0"/>
          <c:cat>
            <c:strRef>
              <c:f>Sheet1!$A$2:$A$6</c:f>
              <c:strCache>
                <c:ptCount val="5"/>
                <c:pt idx="0">
                  <c:v>10+ Years</c:v>
                </c:pt>
                <c:pt idx="1">
                  <c:v>5-10 Years</c:v>
                </c:pt>
                <c:pt idx="2">
                  <c:v>3-5 Years</c:v>
                </c:pt>
                <c:pt idx="3">
                  <c:v>1-3 Years</c:v>
                </c:pt>
                <c:pt idx="4">
                  <c:v>Less Than 1 Year</c:v>
                </c:pt>
              </c:strCache>
            </c:strRef>
          </c:cat>
          <c:val>
            <c:numRef>
              <c:f>Sheet1!$B$2:$B$6</c:f>
              <c:numCache>
                <c:formatCode>General</c:formatCode>
                <c:ptCount val="5"/>
                <c:pt idx="0">
                  <c:v>19</c:v>
                </c:pt>
                <c:pt idx="1">
                  <c:v>22</c:v>
                </c:pt>
                <c:pt idx="2">
                  <c:v>17</c:v>
                </c:pt>
                <c:pt idx="3">
                  <c:v>26</c:v>
                </c:pt>
                <c:pt idx="4">
                  <c:v>16</c:v>
                </c:pt>
              </c:numCache>
            </c:numRef>
          </c:val>
          <c:extLst>
            <c:ext xmlns:c16="http://schemas.microsoft.com/office/drawing/2014/chart" uri="{C3380CC4-5D6E-409C-BE32-E72D297353CC}">
              <c16:uniqueId val="{00000000-7582-8942-A9D3-72465E83185B}"/>
            </c:ext>
          </c:extLst>
        </c:ser>
        <c:ser>
          <c:idx val="1"/>
          <c:order val="1"/>
          <c:tx>
            <c:strRef>
              <c:f>Sheet1!$C$1</c:f>
              <c:strCache>
                <c:ptCount val="1"/>
                <c:pt idx="0">
                  <c:v>2018</c:v>
                </c:pt>
              </c:strCache>
            </c:strRef>
          </c:tx>
          <c:spPr>
            <a:solidFill>
              <a:schemeClr val="accent2"/>
            </a:solidFill>
            <a:ln>
              <a:noFill/>
            </a:ln>
            <a:effectLst/>
            <a:sp3d/>
          </c:spPr>
          <c:invertIfNegative val="0"/>
          <c:cat>
            <c:strRef>
              <c:f>Sheet1!$A$2:$A$6</c:f>
              <c:strCache>
                <c:ptCount val="5"/>
                <c:pt idx="0">
                  <c:v>10+ Years</c:v>
                </c:pt>
                <c:pt idx="1">
                  <c:v>5-10 Years</c:v>
                </c:pt>
                <c:pt idx="2">
                  <c:v>3-5 Years</c:v>
                </c:pt>
                <c:pt idx="3">
                  <c:v>1-3 Years</c:v>
                </c:pt>
                <c:pt idx="4">
                  <c:v>Less Than 1 Year</c:v>
                </c:pt>
              </c:strCache>
            </c:strRef>
          </c:cat>
          <c:val>
            <c:numRef>
              <c:f>Sheet1!$C$2:$C$6</c:f>
              <c:numCache>
                <c:formatCode>General</c:formatCode>
                <c:ptCount val="5"/>
                <c:pt idx="0">
                  <c:v>17</c:v>
                </c:pt>
                <c:pt idx="1">
                  <c:v>16</c:v>
                </c:pt>
                <c:pt idx="2">
                  <c:v>11</c:v>
                </c:pt>
                <c:pt idx="3">
                  <c:v>28</c:v>
                </c:pt>
                <c:pt idx="4">
                  <c:v>27</c:v>
                </c:pt>
              </c:numCache>
            </c:numRef>
          </c:val>
          <c:extLst>
            <c:ext xmlns:c16="http://schemas.microsoft.com/office/drawing/2014/chart" uri="{C3380CC4-5D6E-409C-BE32-E72D297353CC}">
              <c16:uniqueId val="{00000001-7582-8942-A9D3-72465E83185B}"/>
            </c:ext>
          </c:extLst>
        </c:ser>
        <c:dLbls>
          <c:showLegendKey val="0"/>
          <c:showVal val="0"/>
          <c:showCatName val="0"/>
          <c:showSerName val="0"/>
          <c:showPercent val="0"/>
          <c:showBubbleSize val="0"/>
        </c:dLbls>
        <c:gapWidth val="150"/>
        <c:shape val="box"/>
        <c:axId val="1116760944"/>
        <c:axId val="1116762624"/>
        <c:axId val="0"/>
      </c:bar3DChart>
      <c:catAx>
        <c:axId val="1116760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116762624"/>
        <c:crosses val="autoZero"/>
        <c:auto val="1"/>
        <c:lblAlgn val="ctr"/>
        <c:lblOffset val="100"/>
        <c:noMultiLvlLbl val="0"/>
      </c:catAx>
      <c:valAx>
        <c:axId val="11167626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116760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accent6"/>
                </a:solidFill>
                <a:latin typeface="Arial" panose="020B0604020202020204" pitchFamily="34" charset="0"/>
                <a:ea typeface="+mn-ea"/>
                <a:cs typeface="Arial" panose="020B0604020202020204" pitchFamily="34" charset="0"/>
              </a:defRPr>
            </a:pPr>
            <a:r>
              <a:rPr lang="en-US" sz="1400" b="1" dirty="0">
                <a:solidFill>
                  <a:schemeClr val="tx2"/>
                </a:solidFill>
              </a:rPr>
              <a:t>Frequency</a:t>
            </a:r>
            <a:r>
              <a:rPr lang="en-US" sz="1400" b="1" baseline="0" dirty="0">
                <a:solidFill>
                  <a:schemeClr val="tx2"/>
                </a:solidFill>
              </a:rPr>
              <a:t> of Visits - Respondents</a:t>
            </a:r>
            <a:endParaRPr lang="en-US" sz="1400" b="1" dirty="0">
              <a:solidFill>
                <a:schemeClr val="tx2"/>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accent6"/>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Sheet1!$B$1</c:f>
              <c:strCache>
                <c:ptCount val="1"/>
                <c:pt idx="0">
                  <c:v>2017</c:v>
                </c:pt>
              </c:strCache>
            </c:strRef>
          </c:tx>
          <c:spPr>
            <a:solidFill>
              <a:schemeClr val="accent1"/>
            </a:solidFill>
            <a:ln>
              <a:noFill/>
            </a:ln>
            <a:effectLst/>
            <a:sp3d/>
          </c:spPr>
          <c:invertIfNegative val="0"/>
          <c:cat>
            <c:strRef>
              <c:f>Sheet1!$A$2:$A$5</c:f>
              <c:strCache>
                <c:ptCount val="4"/>
                <c:pt idx="0">
                  <c:v>Less than 1x week</c:v>
                </c:pt>
                <c:pt idx="1">
                  <c:v>1-2x per week</c:v>
                </c:pt>
                <c:pt idx="2">
                  <c:v>3-4x per week</c:v>
                </c:pt>
                <c:pt idx="3">
                  <c:v>5+x per week</c:v>
                </c:pt>
              </c:strCache>
            </c:strRef>
          </c:cat>
          <c:val>
            <c:numRef>
              <c:f>Sheet1!$B$2:$B$5</c:f>
              <c:numCache>
                <c:formatCode>General</c:formatCode>
                <c:ptCount val="4"/>
                <c:pt idx="0">
                  <c:v>7</c:v>
                </c:pt>
                <c:pt idx="1">
                  <c:v>21</c:v>
                </c:pt>
                <c:pt idx="2">
                  <c:v>55</c:v>
                </c:pt>
                <c:pt idx="3">
                  <c:v>16</c:v>
                </c:pt>
              </c:numCache>
            </c:numRef>
          </c:val>
          <c:extLst>
            <c:ext xmlns:c16="http://schemas.microsoft.com/office/drawing/2014/chart" uri="{C3380CC4-5D6E-409C-BE32-E72D297353CC}">
              <c16:uniqueId val="{00000000-A88E-9246-B278-2BCC4B75469C}"/>
            </c:ext>
          </c:extLst>
        </c:ser>
        <c:ser>
          <c:idx val="1"/>
          <c:order val="1"/>
          <c:tx>
            <c:strRef>
              <c:f>Sheet1!$C$1</c:f>
              <c:strCache>
                <c:ptCount val="1"/>
                <c:pt idx="0">
                  <c:v>2018</c:v>
                </c:pt>
              </c:strCache>
            </c:strRef>
          </c:tx>
          <c:spPr>
            <a:solidFill>
              <a:schemeClr val="accent2"/>
            </a:solidFill>
            <a:ln>
              <a:noFill/>
            </a:ln>
            <a:effectLst/>
            <a:sp3d/>
          </c:spPr>
          <c:invertIfNegative val="0"/>
          <c:cat>
            <c:strRef>
              <c:f>Sheet1!$A$2:$A$5</c:f>
              <c:strCache>
                <c:ptCount val="4"/>
                <c:pt idx="0">
                  <c:v>Less than 1x week</c:v>
                </c:pt>
                <c:pt idx="1">
                  <c:v>1-2x per week</c:v>
                </c:pt>
                <c:pt idx="2">
                  <c:v>3-4x per week</c:v>
                </c:pt>
                <c:pt idx="3">
                  <c:v>5+x per week</c:v>
                </c:pt>
              </c:strCache>
            </c:strRef>
          </c:cat>
          <c:val>
            <c:numRef>
              <c:f>Sheet1!$C$2:$C$5</c:f>
              <c:numCache>
                <c:formatCode>General</c:formatCode>
                <c:ptCount val="4"/>
                <c:pt idx="0">
                  <c:v>5</c:v>
                </c:pt>
                <c:pt idx="1">
                  <c:v>20</c:v>
                </c:pt>
                <c:pt idx="2">
                  <c:v>55</c:v>
                </c:pt>
                <c:pt idx="3">
                  <c:v>20</c:v>
                </c:pt>
              </c:numCache>
            </c:numRef>
          </c:val>
          <c:extLst>
            <c:ext xmlns:c16="http://schemas.microsoft.com/office/drawing/2014/chart" uri="{C3380CC4-5D6E-409C-BE32-E72D297353CC}">
              <c16:uniqueId val="{00000001-A88E-9246-B278-2BCC4B75469C}"/>
            </c:ext>
          </c:extLst>
        </c:ser>
        <c:dLbls>
          <c:showLegendKey val="0"/>
          <c:showVal val="0"/>
          <c:showCatName val="0"/>
          <c:showSerName val="0"/>
          <c:showPercent val="0"/>
          <c:showBubbleSize val="0"/>
        </c:dLbls>
        <c:gapWidth val="150"/>
        <c:shape val="box"/>
        <c:axId val="1116760944"/>
        <c:axId val="1116762624"/>
        <c:axId val="0"/>
      </c:bar3DChart>
      <c:catAx>
        <c:axId val="1116760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116762624"/>
        <c:crosses val="autoZero"/>
        <c:auto val="1"/>
        <c:lblAlgn val="ctr"/>
        <c:lblOffset val="100"/>
        <c:noMultiLvlLbl val="0"/>
      </c:catAx>
      <c:valAx>
        <c:axId val="11167626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116760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b="1" dirty="0">
                <a:solidFill>
                  <a:schemeClr val="tx2"/>
                </a:solidFill>
              </a:rPr>
              <a:t>Satisfaction Metrics – 2017 vs. 2018</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HFFA!$B$27</c:f>
              <c:strCache>
                <c:ptCount val="1"/>
                <c:pt idx="0">
                  <c:v>2017</c:v>
                </c:pt>
              </c:strCache>
            </c:strRef>
          </c:tx>
          <c:spPr>
            <a:solidFill>
              <a:schemeClr val="accent1"/>
            </a:solidFill>
            <a:ln>
              <a:noFill/>
            </a:ln>
            <a:effectLst/>
            <a:sp3d/>
          </c:spPr>
          <c:invertIfNegative val="0"/>
          <c:cat>
            <c:strRef>
              <c:f>HFFA!$A$28:$A$36</c:f>
              <c:strCache>
                <c:ptCount val="9"/>
                <c:pt idx="0">
                  <c:v>Staff Instructors and Coaches</c:v>
                </c:pt>
                <c:pt idx="1">
                  <c:v>Fitness Services</c:v>
                </c:pt>
                <c:pt idx="2">
                  <c:v>Facility</c:v>
                </c:pt>
                <c:pt idx="3">
                  <c:v>Aquatics - General</c:v>
                </c:pt>
                <c:pt idx="4">
                  <c:v>Group Classes / Offerings - Land</c:v>
                </c:pt>
                <c:pt idx="5">
                  <c:v>Aquatics Programs (water aerobics)</c:v>
                </c:pt>
                <c:pt idx="6">
                  <c:v>Senior Programs</c:v>
                </c:pt>
                <c:pt idx="7">
                  <c:v>Children's Services</c:v>
                </c:pt>
                <c:pt idx="8">
                  <c:v>Overall Satisfaction</c:v>
                </c:pt>
              </c:strCache>
            </c:strRef>
          </c:cat>
          <c:val>
            <c:numRef>
              <c:f>HFFA!$B$28:$B$36</c:f>
              <c:numCache>
                <c:formatCode>General</c:formatCode>
                <c:ptCount val="9"/>
                <c:pt idx="0">
                  <c:v>4.0599999999999996</c:v>
                </c:pt>
                <c:pt idx="1">
                  <c:v>3.78</c:v>
                </c:pt>
                <c:pt idx="2">
                  <c:v>3.78</c:v>
                </c:pt>
                <c:pt idx="3">
                  <c:v>3.73</c:v>
                </c:pt>
                <c:pt idx="4">
                  <c:v>3.65</c:v>
                </c:pt>
                <c:pt idx="5">
                  <c:v>3.76</c:v>
                </c:pt>
                <c:pt idx="6">
                  <c:v>3.45</c:v>
                </c:pt>
                <c:pt idx="7">
                  <c:v>3.55</c:v>
                </c:pt>
                <c:pt idx="8">
                  <c:v>3.92</c:v>
                </c:pt>
              </c:numCache>
            </c:numRef>
          </c:val>
          <c:extLst>
            <c:ext xmlns:c16="http://schemas.microsoft.com/office/drawing/2014/chart" uri="{C3380CC4-5D6E-409C-BE32-E72D297353CC}">
              <c16:uniqueId val="{00000000-4F52-CB41-9A61-EAA52F579268}"/>
            </c:ext>
          </c:extLst>
        </c:ser>
        <c:ser>
          <c:idx val="1"/>
          <c:order val="1"/>
          <c:tx>
            <c:strRef>
              <c:f>HFFA!$C$27</c:f>
              <c:strCache>
                <c:ptCount val="1"/>
                <c:pt idx="0">
                  <c:v>2018</c:v>
                </c:pt>
              </c:strCache>
            </c:strRef>
          </c:tx>
          <c:spPr>
            <a:solidFill>
              <a:schemeClr val="accent2"/>
            </a:solidFill>
            <a:ln>
              <a:noFill/>
            </a:ln>
            <a:effectLst/>
            <a:sp3d/>
          </c:spPr>
          <c:invertIfNegative val="0"/>
          <c:cat>
            <c:strRef>
              <c:f>HFFA!$A$28:$A$36</c:f>
              <c:strCache>
                <c:ptCount val="9"/>
                <c:pt idx="0">
                  <c:v>Staff Instructors and Coaches</c:v>
                </c:pt>
                <c:pt idx="1">
                  <c:v>Fitness Services</c:v>
                </c:pt>
                <c:pt idx="2">
                  <c:v>Facility</c:v>
                </c:pt>
                <c:pt idx="3">
                  <c:v>Aquatics - General</c:v>
                </c:pt>
                <c:pt idx="4">
                  <c:v>Group Classes / Offerings - Land</c:v>
                </c:pt>
                <c:pt idx="5">
                  <c:v>Aquatics Programs (water aerobics)</c:v>
                </c:pt>
                <c:pt idx="6">
                  <c:v>Senior Programs</c:v>
                </c:pt>
                <c:pt idx="7">
                  <c:v>Children's Services</c:v>
                </c:pt>
                <c:pt idx="8">
                  <c:v>Overall Satisfaction</c:v>
                </c:pt>
              </c:strCache>
            </c:strRef>
          </c:cat>
          <c:val>
            <c:numRef>
              <c:f>HFFA!$C$28:$C$36</c:f>
              <c:numCache>
                <c:formatCode>0.00</c:formatCode>
                <c:ptCount val="9"/>
                <c:pt idx="0">
                  <c:v>4.33</c:v>
                </c:pt>
                <c:pt idx="1">
                  <c:v>4.0199999999999996</c:v>
                </c:pt>
                <c:pt idx="2">
                  <c:v>4</c:v>
                </c:pt>
                <c:pt idx="3">
                  <c:v>3.99</c:v>
                </c:pt>
                <c:pt idx="4">
                  <c:v>3.86</c:v>
                </c:pt>
                <c:pt idx="5">
                  <c:v>3.84</c:v>
                </c:pt>
                <c:pt idx="6">
                  <c:v>3.63</c:v>
                </c:pt>
                <c:pt idx="7">
                  <c:v>3.54</c:v>
                </c:pt>
                <c:pt idx="8">
                  <c:v>4.21</c:v>
                </c:pt>
              </c:numCache>
            </c:numRef>
          </c:val>
          <c:extLst>
            <c:ext xmlns:c16="http://schemas.microsoft.com/office/drawing/2014/chart" uri="{C3380CC4-5D6E-409C-BE32-E72D297353CC}">
              <c16:uniqueId val="{00000001-4F52-CB41-9A61-EAA52F579268}"/>
            </c:ext>
          </c:extLst>
        </c:ser>
        <c:dLbls>
          <c:showLegendKey val="0"/>
          <c:showVal val="0"/>
          <c:showCatName val="0"/>
          <c:showSerName val="0"/>
          <c:showPercent val="0"/>
          <c:showBubbleSize val="0"/>
        </c:dLbls>
        <c:gapWidth val="150"/>
        <c:shape val="box"/>
        <c:axId val="1686414079"/>
        <c:axId val="1686415759"/>
        <c:axId val="0"/>
      </c:bar3DChart>
      <c:catAx>
        <c:axId val="168641407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6415759"/>
        <c:crosses val="autoZero"/>
        <c:auto val="1"/>
        <c:lblAlgn val="ctr"/>
        <c:lblOffset val="100"/>
        <c:noMultiLvlLbl val="0"/>
      </c:catAx>
      <c:valAx>
        <c:axId val="1686415759"/>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6414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accent6"/>
                </a:solidFill>
                <a:latin typeface="Arial" panose="020B0604020202020204" pitchFamily="34" charset="0"/>
                <a:ea typeface="+mn-ea"/>
                <a:cs typeface="Arial" panose="020B0604020202020204" pitchFamily="34" charset="0"/>
              </a:defRPr>
            </a:pPr>
            <a:r>
              <a:rPr lang="en-US" sz="1400" b="1" baseline="0" dirty="0">
                <a:solidFill>
                  <a:schemeClr val="tx2"/>
                </a:solidFill>
                <a:latin typeface="Arial" panose="020B0604020202020204" pitchFamily="34" charset="0"/>
                <a:cs typeface="Arial" panose="020B0604020202020204" pitchFamily="34" charset="0"/>
              </a:rPr>
              <a:t>“HFFA Has Improved The Program Offerings and Member Experience”</a:t>
            </a:r>
            <a:endParaRPr lang="en-US" sz="1400" b="1" dirty="0">
              <a:solidFill>
                <a:schemeClr val="tx2"/>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accent6"/>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Pt>
            <c:idx val="0"/>
            <c:invertIfNegative val="0"/>
            <c:bubble3D val="0"/>
            <c:spPr>
              <a:solidFill>
                <a:srgbClr val="FF0000"/>
              </a:solidFill>
              <a:ln>
                <a:noFill/>
              </a:ln>
              <a:effectLst/>
              <a:sp3d/>
            </c:spPr>
            <c:extLst>
              <c:ext xmlns:c16="http://schemas.microsoft.com/office/drawing/2014/chart" uri="{C3380CC4-5D6E-409C-BE32-E72D297353CC}">
                <c16:uniqueId val="{00000003-0825-1348-BF49-67EE1781CA79}"/>
              </c:ext>
            </c:extLst>
          </c:dPt>
          <c:dPt>
            <c:idx val="1"/>
            <c:invertIfNegative val="0"/>
            <c:bubble3D val="0"/>
            <c:spPr>
              <a:solidFill>
                <a:srgbClr val="FF0000"/>
              </a:solidFill>
              <a:ln>
                <a:noFill/>
              </a:ln>
              <a:effectLst/>
              <a:sp3d/>
            </c:spPr>
            <c:extLst>
              <c:ext xmlns:c16="http://schemas.microsoft.com/office/drawing/2014/chart" uri="{C3380CC4-5D6E-409C-BE32-E72D297353CC}">
                <c16:uniqueId val="{00000002-0825-1348-BF49-67EE1781CA79}"/>
              </c:ext>
            </c:extLst>
          </c:dPt>
          <c:dPt>
            <c:idx val="2"/>
            <c:invertIfNegative val="0"/>
            <c:bubble3D val="0"/>
            <c:spPr>
              <a:solidFill>
                <a:srgbClr val="FF0000"/>
              </a:solidFill>
              <a:ln>
                <a:noFill/>
              </a:ln>
              <a:effectLst/>
              <a:sp3d/>
            </c:spPr>
            <c:extLst>
              <c:ext xmlns:c16="http://schemas.microsoft.com/office/drawing/2014/chart" uri="{C3380CC4-5D6E-409C-BE32-E72D297353CC}">
                <c16:uniqueId val="{00000001-0825-1348-BF49-67EE1781CA79}"/>
              </c:ext>
            </c:extLst>
          </c:dPt>
          <c:dPt>
            <c:idx val="3"/>
            <c:invertIfNegative val="0"/>
            <c:bubble3D val="0"/>
            <c:spPr>
              <a:solidFill>
                <a:srgbClr val="FFCD00"/>
              </a:solidFill>
              <a:ln>
                <a:noFill/>
              </a:ln>
              <a:effectLst/>
              <a:sp3d/>
            </c:spPr>
            <c:extLst>
              <c:ext xmlns:c16="http://schemas.microsoft.com/office/drawing/2014/chart" uri="{C3380CC4-5D6E-409C-BE32-E72D297353CC}">
                <c16:uniqueId val="{00000004-0825-1348-BF49-67EE1781CA79}"/>
              </c:ext>
            </c:extLst>
          </c:dPt>
          <c:dPt>
            <c:idx val="4"/>
            <c:invertIfNegative val="0"/>
            <c:bubble3D val="0"/>
            <c:spPr>
              <a:solidFill>
                <a:srgbClr val="92D050"/>
              </a:solidFill>
              <a:ln>
                <a:noFill/>
              </a:ln>
              <a:effectLst/>
              <a:sp3d/>
            </c:spPr>
            <c:extLst>
              <c:ext xmlns:c16="http://schemas.microsoft.com/office/drawing/2014/chart" uri="{C3380CC4-5D6E-409C-BE32-E72D297353CC}">
                <c16:uniqueId val="{00000005-0825-1348-BF49-67EE1781CA79}"/>
              </c:ext>
            </c:extLst>
          </c:dPt>
          <c:dPt>
            <c:idx val="5"/>
            <c:invertIfNegative val="0"/>
            <c:bubble3D val="0"/>
            <c:spPr>
              <a:solidFill>
                <a:srgbClr val="92D050"/>
              </a:solidFill>
              <a:ln>
                <a:noFill/>
              </a:ln>
              <a:effectLst/>
              <a:sp3d/>
            </c:spPr>
            <c:extLst>
              <c:ext xmlns:c16="http://schemas.microsoft.com/office/drawing/2014/chart" uri="{C3380CC4-5D6E-409C-BE32-E72D297353CC}">
                <c16:uniqueId val="{00000006-0825-1348-BF49-67EE1781CA79}"/>
              </c:ext>
            </c:extLst>
          </c:dPt>
          <c:dPt>
            <c:idx val="6"/>
            <c:invertIfNegative val="0"/>
            <c:bubble3D val="0"/>
            <c:spPr>
              <a:solidFill>
                <a:srgbClr val="92D050"/>
              </a:solidFill>
              <a:ln>
                <a:noFill/>
              </a:ln>
              <a:effectLst/>
              <a:sp3d/>
            </c:spPr>
            <c:extLst>
              <c:ext xmlns:c16="http://schemas.microsoft.com/office/drawing/2014/chart" uri="{C3380CC4-5D6E-409C-BE32-E72D297353CC}">
                <c16:uniqueId val="{00000007-0825-1348-BF49-67EE1781CA79}"/>
              </c:ext>
            </c:extLst>
          </c:dPt>
          <c:cat>
            <c:strRef>
              <c:f>HFFA!$A$38:$A$44</c:f>
              <c:strCache>
                <c:ptCount val="7"/>
                <c:pt idx="0">
                  <c:v>Strongly Disagree</c:v>
                </c:pt>
                <c:pt idx="1">
                  <c:v>Disagree</c:v>
                </c:pt>
                <c:pt idx="2">
                  <c:v>Somewhat Disagree</c:v>
                </c:pt>
                <c:pt idx="3">
                  <c:v>Neutral</c:v>
                </c:pt>
                <c:pt idx="4">
                  <c:v>Somewhat Agree</c:v>
                </c:pt>
                <c:pt idx="5">
                  <c:v>Agree</c:v>
                </c:pt>
                <c:pt idx="6">
                  <c:v>Strongly Agree</c:v>
                </c:pt>
              </c:strCache>
            </c:strRef>
          </c:cat>
          <c:val>
            <c:numRef>
              <c:f>HFFA!$C$38:$C$44</c:f>
              <c:numCache>
                <c:formatCode>0%</c:formatCode>
                <c:ptCount val="7"/>
                <c:pt idx="0">
                  <c:v>1.2012012012012012E-2</c:v>
                </c:pt>
                <c:pt idx="1">
                  <c:v>1.2012012012012012E-2</c:v>
                </c:pt>
                <c:pt idx="2">
                  <c:v>4.2042042042042045E-2</c:v>
                </c:pt>
                <c:pt idx="3">
                  <c:v>0.19519519519519518</c:v>
                </c:pt>
                <c:pt idx="4">
                  <c:v>0.17417417417417416</c:v>
                </c:pt>
                <c:pt idx="5">
                  <c:v>0.35735735735735735</c:v>
                </c:pt>
                <c:pt idx="6">
                  <c:v>0.2072072072072072</c:v>
                </c:pt>
              </c:numCache>
            </c:numRef>
          </c:val>
          <c:extLst>
            <c:ext xmlns:c16="http://schemas.microsoft.com/office/drawing/2014/chart" uri="{C3380CC4-5D6E-409C-BE32-E72D297353CC}">
              <c16:uniqueId val="{00000000-0825-1348-BF49-67EE1781CA79}"/>
            </c:ext>
          </c:extLst>
        </c:ser>
        <c:dLbls>
          <c:showLegendKey val="0"/>
          <c:showVal val="0"/>
          <c:showCatName val="0"/>
          <c:showSerName val="0"/>
          <c:showPercent val="0"/>
          <c:showBubbleSize val="0"/>
        </c:dLbls>
        <c:gapWidth val="150"/>
        <c:shape val="box"/>
        <c:axId val="1663543295"/>
        <c:axId val="1729455615"/>
        <c:axId val="0"/>
      </c:bar3DChart>
      <c:catAx>
        <c:axId val="166354329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accent6"/>
                </a:solidFill>
                <a:latin typeface="Arial" panose="020B0604020202020204" pitchFamily="34" charset="0"/>
                <a:ea typeface="+mn-ea"/>
                <a:cs typeface="Arial" panose="020B0604020202020204" pitchFamily="34" charset="0"/>
              </a:defRPr>
            </a:pPr>
            <a:endParaRPr lang="en-US"/>
          </a:p>
        </c:txPr>
        <c:crossAx val="1729455615"/>
        <c:crosses val="autoZero"/>
        <c:auto val="1"/>
        <c:lblAlgn val="ctr"/>
        <c:lblOffset val="100"/>
        <c:noMultiLvlLbl val="0"/>
      </c:catAx>
      <c:valAx>
        <c:axId val="172945561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63543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Vitality</c:v>
                </c:pt>
                <c:pt idx="1">
                  <c:v>77</c:v>
                </c:pt>
                <c:pt idx="2">
                  <c:v>CFN</c:v>
                </c:pt>
                <c:pt idx="3">
                  <c:v>C2</c:v>
                </c:pt>
              </c:strCache>
            </c:strRef>
          </c:cat>
          <c:val>
            <c:numRef>
              <c:f>Sheet1!$B$2:$B$5</c:f>
              <c:numCache>
                <c:formatCode>General</c:formatCode>
                <c:ptCount val="4"/>
                <c:pt idx="0">
                  <c:v>51</c:v>
                </c:pt>
                <c:pt idx="1">
                  <c:v>55.69</c:v>
                </c:pt>
                <c:pt idx="2">
                  <c:v>0</c:v>
                </c:pt>
              </c:numCache>
            </c:numRef>
          </c:val>
          <c:extLst>
            <c:ext xmlns:c16="http://schemas.microsoft.com/office/drawing/2014/chart" uri="{C3380CC4-5D6E-409C-BE32-E72D297353CC}">
              <c16:uniqueId val="{00000000-E2C7-2E42-9BDC-75294029DC61}"/>
            </c:ext>
          </c:extLst>
        </c:ser>
        <c:dLbls>
          <c:showLegendKey val="0"/>
          <c:showVal val="0"/>
          <c:showCatName val="0"/>
          <c:showSerName val="0"/>
          <c:showPercent val="0"/>
          <c:showBubbleSize val="0"/>
        </c:dLbls>
        <c:gapWidth val="124"/>
        <c:axId val="398758072"/>
        <c:axId val="398754936"/>
      </c:barChart>
      <c:catAx>
        <c:axId val="398758072"/>
        <c:scaling>
          <c:orientation val="minMax"/>
        </c:scaling>
        <c:delete val="1"/>
        <c:axPos val="l"/>
        <c:numFmt formatCode="General" sourceLinked="1"/>
        <c:majorTickMark val="out"/>
        <c:minorTickMark val="none"/>
        <c:tickLblPos val="nextTo"/>
        <c:crossAx val="398754936"/>
        <c:crosses val="autoZero"/>
        <c:auto val="1"/>
        <c:lblAlgn val="ctr"/>
        <c:lblOffset val="100"/>
        <c:noMultiLvlLbl val="0"/>
      </c:catAx>
      <c:valAx>
        <c:axId val="398754936"/>
        <c:scaling>
          <c:orientation val="minMax"/>
          <c:max val="100"/>
        </c:scaling>
        <c:delete val="1"/>
        <c:axPos val="b"/>
        <c:numFmt formatCode="General" sourceLinked="1"/>
        <c:majorTickMark val="out"/>
        <c:minorTickMark val="none"/>
        <c:tickLblPos val="nextTo"/>
        <c:crossAx val="398758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3" tIns="46582" rIns="93163" bIns="46582"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3" tIns="46582" rIns="93163" bIns="46582" rtlCol="0"/>
          <a:lstStyle>
            <a:lvl1pPr algn="r" fontAlgn="auto">
              <a:spcBef>
                <a:spcPts val="0"/>
              </a:spcBef>
              <a:spcAft>
                <a:spcPts val="0"/>
              </a:spcAft>
              <a:defRPr sz="1200">
                <a:latin typeface="+mn-lt"/>
                <a:ea typeface="+mn-ea"/>
                <a:cs typeface="+mn-cs"/>
              </a:defRPr>
            </a:lvl1pPr>
          </a:lstStyle>
          <a:p>
            <a:pPr>
              <a:defRPr/>
            </a:pPr>
            <a:fld id="{89D8E043-F0C5-AF4A-9FE2-973B4ACDA2C8}" type="datetimeFigureOut">
              <a:rPr lang="en-US"/>
              <a:pPr>
                <a:defRPr/>
              </a:pPr>
              <a:t>1/12/2019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3" tIns="46582" rIns="93163" bIns="46582" rtlCol="0" anchor="ctr"/>
          <a:lstStyle/>
          <a:p>
            <a:pPr lvl="0"/>
            <a:endParaRPr lang="en-US" noProof="0"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63" tIns="46582" rIns="93163" bIns="4658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3" tIns="46582" rIns="93163" bIns="46582"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3" tIns="46582" rIns="93163" bIns="46582" rtlCol="0" anchor="b"/>
          <a:lstStyle>
            <a:lvl1pPr algn="r" fontAlgn="auto">
              <a:spcBef>
                <a:spcPts val="0"/>
              </a:spcBef>
              <a:spcAft>
                <a:spcPts val="0"/>
              </a:spcAft>
              <a:defRPr sz="1200">
                <a:latin typeface="+mn-lt"/>
                <a:ea typeface="+mn-ea"/>
                <a:cs typeface="+mn-cs"/>
              </a:defRPr>
            </a:lvl1pPr>
          </a:lstStyle>
          <a:p>
            <a:pPr>
              <a:defRPr/>
            </a:pPr>
            <a:fld id="{ED74AF4E-08D9-2F42-899C-E2C593ABF6BD}" type="slidenum">
              <a:rPr lang="en-US"/>
              <a:pPr>
                <a:defRPr/>
              </a:pPr>
              <a:t>‹#›</a:t>
            </a:fld>
            <a:endParaRPr lang="en-US" dirty="0"/>
          </a:p>
        </p:txBody>
      </p:sp>
    </p:spTree>
    <p:extLst>
      <p:ext uri="{BB962C8B-B14F-4D97-AF65-F5344CB8AC3E}">
        <p14:creationId xmlns:p14="http://schemas.microsoft.com/office/powerpoint/2010/main" val="2031980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2</a:t>
            </a:fld>
            <a:endParaRPr lang="en-US" dirty="0"/>
          </a:p>
        </p:txBody>
      </p:sp>
    </p:spTree>
    <p:extLst>
      <p:ext uri="{BB962C8B-B14F-4D97-AF65-F5344CB8AC3E}">
        <p14:creationId xmlns:p14="http://schemas.microsoft.com/office/powerpoint/2010/main" val="132787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D74AF4E-08D9-2F42-899C-E2C593ABF6BD}" type="slidenum">
              <a:rPr lang="en-US" smtClean="0"/>
              <a:pPr>
                <a:defRPr/>
              </a:pPr>
              <a:t>3</a:t>
            </a:fld>
            <a:endParaRPr lang="en-US" dirty="0"/>
          </a:p>
        </p:txBody>
      </p:sp>
    </p:spTree>
    <p:extLst>
      <p:ext uri="{BB962C8B-B14F-4D97-AF65-F5344CB8AC3E}">
        <p14:creationId xmlns:p14="http://schemas.microsoft.com/office/powerpoint/2010/main" val="2765007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5</a:t>
            </a:fld>
            <a:endParaRPr lang="en-US" dirty="0"/>
          </a:p>
        </p:txBody>
      </p:sp>
    </p:spTree>
    <p:extLst>
      <p:ext uri="{BB962C8B-B14F-4D97-AF65-F5344CB8AC3E}">
        <p14:creationId xmlns:p14="http://schemas.microsoft.com/office/powerpoint/2010/main" val="2339921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6</a:t>
            </a:fld>
            <a:endParaRPr lang="en-US" dirty="0"/>
          </a:p>
        </p:txBody>
      </p:sp>
    </p:spTree>
    <p:extLst>
      <p:ext uri="{BB962C8B-B14F-4D97-AF65-F5344CB8AC3E}">
        <p14:creationId xmlns:p14="http://schemas.microsoft.com/office/powerpoint/2010/main" val="2060647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9</a:t>
            </a:fld>
            <a:endParaRPr lang="en-US" dirty="0"/>
          </a:p>
        </p:txBody>
      </p:sp>
    </p:spTree>
    <p:extLst>
      <p:ext uri="{BB962C8B-B14F-4D97-AF65-F5344CB8AC3E}">
        <p14:creationId xmlns:p14="http://schemas.microsoft.com/office/powerpoint/2010/main" val="425293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10</a:t>
            </a:fld>
            <a:endParaRPr lang="en-US" dirty="0"/>
          </a:p>
        </p:txBody>
      </p:sp>
    </p:spTree>
    <p:extLst>
      <p:ext uri="{BB962C8B-B14F-4D97-AF65-F5344CB8AC3E}">
        <p14:creationId xmlns:p14="http://schemas.microsoft.com/office/powerpoint/2010/main" val="2871859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13</a:t>
            </a:fld>
            <a:endParaRPr lang="en-US" dirty="0"/>
          </a:p>
        </p:txBody>
      </p:sp>
    </p:spTree>
    <p:extLst>
      <p:ext uri="{BB962C8B-B14F-4D97-AF65-F5344CB8AC3E}">
        <p14:creationId xmlns:p14="http://schemas.microsoft.com/office/powerpoint/2010/main" val="1654702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17</a:t>
            </a:fld>
            <a:endParaRPr lang="en-US" dirty="0"/>
          </a:p>
        </p:txBody>
      </p:sp>
    </p:spTree>
    <p:extLst>
      <p:ext uri="{BB962C8B-B14F-4D97-AF65-F5344CB8AC3E}">
        <p14:creationId xmlns:p14="http://schemas.microsoft.com/office/powerpoint/2010/main" val="392317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3C025-3C03-490F-AAD2-1B5F1E4FAF7B}" type="slidenum">
              <a:rPr lang="en-US" smtClean="0"/>
              <a:pPr/>
              <a:t>18</a:t>
            </a:fld>
            <a:endParaRPr lang="en-US" dirty="0"/>
          </a:p>
        </p:txBody>
      </p:sp>
    </p:spTree>
    <p:extLst>
      <p:ext uri="{BB962C8B-B14F-4D97-AF65-F5344CB8AC3E}">
        <p14:creationId xmlns:p14="http://schemas.microsoft.com/office/powerpoint/2010/main" val="202311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ubtitle 2">
    <p:spTree>
      <p:nvGrpSpPr>
        <p:cNvPr id="1" name=""/>
        <p:cNvGrpSpPr/>
        <p:nvPr/>
      </p:nvGrpSpPr>
      <p:grpSpPr>
        <a:xfrm>
          <a:off x="0" y="0"/>
          <a:ext cx="0" cy="0"/>
          <a:chOff x="0" y="0"/>
          <a:chExt cx="0" cy="0"/>
        </a:xfrm>
      </p:grpSpPr>
      <p:sp>
        <p:nvSpPr>
          <p:cNvPr id="8" name="Text Placeholder 2"/>
          <p:cNvSpPr>
            <a:spLocks noGrp="1"/>
          </p:cNvSpPr>
          <p:nvPr>
            <p:ph type="body" idx="13" hasCustomPrompt="1"/>
          </p:nvPr>
        </p:nvSpPr>
        <p:spPr>
          <a:xfrm>
            <a:off x="876301" y="1280161"/>
            <a:ext cx="10739967" cy="246221"/>
          </a:xfrm>
          <a:prstGeom prst="rect">
            <a:avLst/>
          </a:prstGeom>
        </p:spPr>
        <p:txBody>
          <a:bodyPr wrap="square" tIns="0" bIns="0" anchor="t" anchorCtr="0">
            <a:spAutoFit/>
          </a:bodyPr>
          <a:lstStyle>
            <a:lvl1pPr marL="0" indent="0">
              <a:spcBef>
                <a:spcPts val="0"/>
              </a:spcBef>
              <a:buNone/>
              <a:defRPr sz="1600" b="0" baseline="0">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subtitle</a:t>
            </a:r>
          </a:p>
        </p:txBody>
      </p:sp>
      <p:sp>
        <p:nvSpPr>
          <p:cNvPr id="2" name="Titel 1"/>
          <p:cNvSpPr>
            <a:spLocks noGrp="1"/>
          </p:cNvSpPr>
          <p:nvPr>
            <p:ph type="title" hasCustomPrompt="1"/>
          </p:nvPr>
        </p:nvSpPr>
        <p:spPr/>
        <p:txBody>
          <a:bodyPr/>
          <a:lstStyle/>
          <a:p>
            <a:r>
              <a:rPr lang="en-US" noProof="0" dirty="0"/>
              <a:t>Click to edit Master title style</a:t>
            </a:r>
          </a:p>
        </p:txBody>
      </p:sp>
      <p:sp>
        <p:nvSpPr>
          <p:cNvPr id="3" name="Fußzeilenplatzhalter 2"/>
          <p:cNvSpPr>
            <a:spLocks noGrp="1"/>
          </p:cNvSpPr>
          <p:nvPr>
            <p:ph type="ftr" sz="quarter" idx="14"/>
          </p:nvPr>
        </p:nvSpPr>
        <p:spPr/>
        <p:txBody>
          <a:bodyPr/>
          <a:lstStyle/>
          <a:p>
            <a:r>
              <a:rPr lang="en-US" dirty="0">
                <a:solidFill>
                  <a:srgbClr val="5F5F5F"/>
                </a:solidFill>
              </a:rPr>
              <a:t>Footer</a:t>
            </a:r>
          </a:p>
        </p:txBody>
      </p:sp>
    </p:spTree>
    <p:extLst>
      <p:ext uri="{BB962C8B-B14F-4D97-AF65-F5344CB8AC3E}">
        <p14:creationId xmlns:p14="http://schemas.microsoft.com/office/powerpoint/2010/main" val="116195904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9" name="Title 1"/>
          <p:cNvSpPr>
            <a:spLocks noGrp="1"/>
          </p:cNvSpPr>
          <p:nvPr>
            <p:ph type="title"/>
          </p:nvPr>
        </p:nvSpPr>
        <p:spPr>
          <a:xfrm>
            <a:off x="695960" y="1005840"/>
            <a:ext cx="4912360" cy="819596"/>
          </a:xfrm>
        </p:spPr>
        <p:txBody>
          <a:bodyPr/>
          <a:lstStyle/>
          <a:p>
            <a:r>
              <a:rPr lang="en-US" dirty="0"/>
              <a:t>Click to edit Master title style</a:t>
            </a:r>
            <a:endParaRPr lang="id-ID" dirty="0"/>
          </a:p>
        </p:txBody>
      </p:sp>
    </p:spTree>
    <p:extLst>
      <p:ext uri="{BB962C8B-B14F-4D97-AF65-F5344CB8AC3E}">
        <p14:creationId xmlns:p14="http://schemas.microsoft.com/office/powerpoint/2010/main" val="2949829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Chart">
    <p:spTree>
      <p:nvGrpSpPr>
        <p:cNvPr id="1" name=""/>
        <p:cNvGrpSpPr/>
        <p:nvPr/>
      </p:nvGrpSpPr>
      <p:grpSpPr>
        <a:xfrm>
          <a:off x="0" y="0"/>
          <a:ext cx="0" cy="0"/>
          <a:chOff x="0" y="0"/>
          <a:chExt cx="0" cy="0"/>
        </a:xfrm>
      </p:grpSpPr>
      <p:sp>
        <p:nvSpPr>
          <p:cNvPr id="9" name="Title 1"/>
          <p:cNvSpPr>
            <a:spLocks noGrp="1"/>
          </p:cNvSpPr>
          <p:nvPr>
            <p:ph type="title"/>
          </p:nvPr>
        </p:nvSpPr>
        <p:spPr>
          <a:xfrm>
            <a:off x="695960" y="1005840"/>
            <a:ext cx="4912360" cy="819596"/>
          </a:xfrm>
        </p:spPr>
        <p:txBody>
          <a:bodyPr/>
          <a:lstStyle/>
          <a:p>
            <a:r>
              <a:rPr lang="en-US" dirty="0"/>
              <a:t>Click to edit Master title style</a:t>
            </a:r>
            <a:endParaRPr lang="id-ID" dirty="0"/>
          </a:p>
        </p:txBody>
      </p:sp>
      <p:sp>
        <p:nvSpPr>
          <p:cNvPr id="5" name="Chart Placeholder 4"/>
          <p:cNvSpPr>
            <a:spLocks noGrp="1"/>
          </p:cNvSpPr>
          <p:nvPr>
            <p:ph type="chart" sz="quarter" idx="11"/>
          </p:nvPr>
        </p:nvSpPr>
        <p:spPr>
          <a:xfrm>
            <a:off x="5608321" y="2179638"/>
            <a:ext cx="6111240" cy="3794125"/>
          </a:xfrm>
        </p:spPr>
        <p:txBody>
          <a:bodyPr rtlCol="0">
            <a:normAutofit/>
          </a:bodyPr>
          <a:lstStyle/>
          <a:p>
            <a:pPr lvl="0"/>
            <a:endParaRPr lang="id-ID" noProof="0" dirty="0"/>
          </a:p>
        </p:txBody>
      </p:sp>
    </p:spTree>
    <p:extLst>
      <p:ext uri="{BB962C8B-B14F-4D97-AF65-F5344CB8AC3E}">
        <p14:creationId xmlns:p14="http://schemas.microsoft.com/office/powerpoint/2010/main" val="4288513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lf Picture Middle">
    <p:spTree>
      <p:nvGrpSpPr>
        <p:cNvPr id="1" name=""/>
        <p:cNvGrpSpPr/>
        <p:nvPr/>
      </p:nvGrpSpPr>
      <p:grpSpPr>
        <a:xfrm>
          <a:off x="0" y="0"/>
          <a:ext cx="0" cy="0"/>
          <a:chOff x="0" y="0"/>
          <a:chExt cx="0" cy="0"/>
        </a:xfrm>
      </p:grpSpPr>
      <p:sp>
        <p:nvSpPr>
          <p:cNvPr id="9" name="Title 1"/>
          <p:cNvSpPr>
            <a:spLocks noGrp="1"/>
          </p:cNvSpPr>
          <p:nvPr>
            <p:ph type="title"/>
          </p:nvPr>
        </p:nvSpPr>
        <p:spPr>
          <a:xfrm>
            <a:off x="695960" y="1005840"/>
            <a:ext cx="4912360" cy="819596"/>
          </a:xfrm>
        </p:spPr>
        <p:txBody>
          <a:bodyPr/>
          <a:lstStyle/>
          <a:p>
            <a:r>
              <a:rPr lang="en-US" dirty="0"/>
              <a:t>Click to edit Master title style</a:t>
            </a:r>
            <a:endParaRPr lang="id-ID" dirty="0"/>
          </a:p>
        </p:txBody>
      </p:sp>
      <p:sp>
        <p:nvSpPr>
          <p:cNvPr id="3" name="Picture Placeholder 2"/>
          <p:cNvSpPr>
            <a:spLocks noGrp="1"/>
          </p:cNvSpPr>
          <p:nvPr>
            <p:ph type="pic" sz="quarter" idx="10"/>
          </p:nvPr>
        </p:nvSpPr>
        <p:spPr>
          <a:xfrm>
            <a:off x="0" y="2438400"/>
            <a:ext cx="12192000" cy="3001963"/>
          </a:xfrm>
        </p:spPr>
        <p:txBody>
          <a:bodyPr rtlCol="0">
            <a:normAutofit/>
          </a:bodyPr>
          <a:lstStyle/>
          <a:p>
            <a:pPr lvl="0"/>
            <a:endParaRPr lang="id-ID" noProof="0" dirty="0"/>
          </a:p>
        </p:txBody>
      </p:sp>
    </p:spTree>
    <p:extLst>
      <p:ext uri="{BB962C8B-B14F-4D97-AF65-F5344CB8AC3E}">
        <p14:creationId xmlns:p14="http://schemas.microsoft.com/office/powerpoint/2010/main" val="1683021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on Bottom">
    <p:spTree>
      <p:nvGrpSpPr>
        <p:cNvPr id="1" name=""/>
        <p:cNvGrpSpPr/>
        <p:nvPr/>
      </p:nvGrpSpPr>
      <p:grpSpPr>
        <a:xfrm>
          <a:off x="0" y="0"/>
          <a:ext cx="0" cy="0"/>
          <a:chOff x="0" y="0"/>
          <a:chExt cx="0" cy="0"/>
        </a:xfrm>
      </p:grpSpPr>
      <p:sp>
        <p:nvSpPr>
          <p:cNvPr id="9" name="Title 1"/>
          <p:cNvSpPr>
            <a:spLocks noGrp="1"/>
          </p:cNvSpPr>
          <p:nvPr>
            <p:ph type="title"/>
          </p:nvPr>
        </p:nvSpPr>
        <p:spPr>
          <a:xfrm>
            <a:off x="695960" y="1005840"/>
            <a:ext cx="4912360" cy="819596"/>
          </a:xfrm>
        </p:spPr>
        <p:txBody>
          <a:bodyPr/>
          <a:lstStyle/>
          <a:p>
            <a:r>
              <a:rPr lang="en-US" dirty="0"/>
              <a:t>Click to edit Master title style</a:t>
            </a:r>
            <a:endParaRPr lang="id-ID" dirty="0"/>
          </a:p>
        </p:txBody>
      </p:sp>
      <p:sp>
        <p:nvSpPr>
          <p:cNvPr id="3" name="Picture Placeholder 12"/>
          <p:cNvSpPr>
            <a:spLocks noGrp="1"/>
          </p:cNvSpPr>
          <p:nvPr>
            <p:ph type="pic" sz="quarter" idx="10"/>
          </p:nvPr>
        </p:nvSpPr>
        <p:spPr>
          <a:xfrm>
            <a:off x="0" y="3222000"/>
            <a:ext cx="12192000" cy="3636000"/>
          </a:xfrm>
          <a:solidFill>
            <a:schemeClr val="accent1"/>
          </a:solidFill>
        </p:spPr>
        <p:txBody>
          <a:bodyPr rtlCol="0">
            <a:normAutofit/>
          </a:bodyPr>
          <a:lstStyle/>
          <a:p>
            <a:pPr lvl="0"/>
            <a:endParaRPr lang="id-ID" noProof="0" dirty="0"/>
          </a:p>
        </p:txBody>
      </p:sp>
    </p:spTree>
    <p:extLst>
      <p:ext uri="{BB962C8B-B14F-4D97-AF65-F5344CB8AC3E}">
        <p14:creationId xmlns:p14="http://schemas.microsoft.com/office/powerpoint/2010/main" val="2629385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on Top">
    <p:spTree>
      <p:nvGrpSpPr>
        <p:cNvPr id="1" name=""/>
        <p:cNvGrpSpPr/>
        <p:nvPr/>
      </p:nvGrpSpPr>
      <p:grpSpPr>
        <a:xfrm>
          <a:off x="0" y="0"/>
          <a:ext cx="0" cy="0"/>
          <a:chOff x="0" y="0"/>
          <a:chExt cx="0" cy="0"/>
        </a:xfrm>
      </p:grpSpPr>
      <p:sp>
        <p:nvSpPr>
          <p:cNvPr id="3" name="Picture Placeholder 12"/>
          <p:cNvSpPr>
            <a:spLocks noGrp="1"/>
          </p:cNvSpPr>
          <p:nvPr>
            <p:ph type="pic" sz="quarter" idx="10"/>
          </p:nvPr>
        </p:nvSpPr>
        <p:spPr>
          <a:xfrm>
            <a:off x="0" y="0"/>
            <a:ext cx="12192000" cy="4860000"/>
          </a:xfrm>
          <a:solidFill>
            <a:schemeClr val="accent1"/>
          </a:solidFill>
        </p:spPr>
        <p:txBody>
          <a:bodyPr rtlCol="0">
            <a:normAutofit/>
          </a:bodyPr>
          <a:lstStyle/>
          <a:p>
            <a:pPr lvl="0"/>
            <a:endParaRPr lang="id-ID" noProof="0" dirty="0"/>
          </a:p>
        </p:txBody>
      </p:sp>
      <p:sp>
        <p:nvSpPr>
          <p:cNvPr id="9" name="Title 1"/>
          <p:cNvSpPr>
            <a:spLocks noGrp="1"/>
          </p:cNvSpPr>
          <p:nvPr>
            <p:ph type="title"/>
          </p:nvPr>
        </p:nvSpPr>
        <p:spPr>
          <a:xfrm>
            <a:off x="695960" y="635450"/>
            <a:ext cx="4912360" cy="819596"/>
          </a:xfrm>
        </p:spPr>
        <p:txBody>
          <a:bodyPr/>
          <a:lstStyle>
            <a:lvl1pPr>
              <a:defRPr>
                <a:solidFill>
                  <a:schemeClr val="bg2"/>
                </a:solidFill>
              </a:defRPr>
            </a:lvl1pPr>
          </a:lstStyle>
          <a:p>
            <a:r>
              <a:rPr lang="en-US" dirty="0"/>
              <a:t>Click to edit Master title style</a:t>
            </a:r>
            <a:endParaRPr lang="id-ID" dirty="0"/>
          </a:p>
        </p:txBody>
      </p:sp>
    </p:spTree>
    <p:extLst>
      <p:ext uri="{BB962C8B-B14F-4D97-AF65-F5344CB8AC3E}">
        <p14:creationId xmlns:p14="http://schemas.microsoft.com/office/powerpoint/2010/main" val="258753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alf Picture Fragment on Right">
    <p:spTree>
      <p:nvGrpSpPr>
        <p:cNvPr id="1" name=""/>
        <p:cNvGrpSpPr/>
        <p:nvPr/>
      </p:nvGrpSpPr>
      <p:grpSpPr>
        <a:xfrm>
          <a:off x="0" y="0"/>
          <a:ext cx="0" cy="0"/>
          <a:chOff x="0" y="0"/>
          <a:chExt cx="0" cy="0"/>
        </a:xfrm>
      </p:grpSpPr>
      <p:sp>
        <p:nvSpPr>
          <p:cNvPr id="22" name="Picture Placeholder 21"/>
          <p:cNvSpPr>
            <a:spLocks noGrp="1"/>
          </p:cNvSpPr>
          <p:nvPr>
            <p:ph type="pic" sz="quarter" idx="10"/>
          </p:nvPr>
        </p:nvSpPr>
        <p:spPr>
          <a:xfrm>
            <a:off x="5984241" y="3177"/>
            <a:ext cx="6207760" cy="6854825"/>
          </a:xfrm>
          <a:custGeom>
            <a:avLst/>
            <a:gdLst>
              <a:gd name="connsiteX0" fmla="*/ 0 w 5973763"/>
              <a:gd name="connsiteY0" fmla="*/ 4633912 h 6854825"/>
              <a:gd name="connsiteX1" fmla="*/ 5973763 w 5973763"/>
              <a:gd name="connsiteY1" fmla="*/ 4633912 h 6854825"/>
              <a:gd name="connsiteX2" fmla="*/ 5973763 w 5973763"/>
              <a:gd name="connsiteY2" fmla="*/ 6854825 h 6854825"/>
              <a:gd name="connsiteX3" fmla="*/ 0 w 5973763"/>
              <a:gd name="connsiteY3" fmla="*/ 6854825 h 6854825"/>
              <a:gd name="connsiteX4" fmla="*/ 0 w 5973763"/>
              <a:gd name="connsiteY4" fmla="*/ 2316162 h 6854825"/>
              <a:gd name="connsiteX5" fmla="*/ 5973763 w 5973763"/>
              <a:gd name="connsiteY5" fmla="*/ 2316162 h 6854825"/>
              <a:gd name="connsiteX6" fmla="*/ 5973763 w 5973763"/>
              <a:gd name="connsiteY6" fmla="*/ 4538662 h 6854825"/>
              <a:gd name="connsiteX7" fmla="*/ 0 w 5973763"/>
              <a:gd name="connsiteY7" fmla="*/ 4538662 h 6854825"/>
              <a:gd name="connsiteX8" fmla="*/ 0 w 5973763"/>
              <a:gd name="connsiteY8" fmla="*/ 0 h 6854825"/>
              <a:gd name="connsiteX9" fmla="*/ 5973763 w 5973763"/>
              <a:gd name="connsiteY9" fmla="*/ 0 h 6854825"/>
              <a:gd name="connsiteX10" fmla="*/ 5973763 w 5973763"/>
              <a:gd name="connsiteY10" fmla="*/ 2220912 h 6854825"/>
              <a:gd name="connsiteX11" fmla="*/ 0 w 5973763"/>
              <a:gd name="connsiteY11" fmla="*/ 2220912 h 68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3763" h="6854825">
                <a:moveTo>
                  <a:pt x="0" y="4633912"/>
                </a:moveTo>
                <a:lnTo>
                  <a:pt x="5973763" y="4633912"/>
                </a:lnTo>
                <a:lnTo>
                  <a:pt x="5973763" y="6854825"/>
                </a:lnTo>
                <a:lnTo>
                  <a:pt x="0" y="6854825"/>
                </a:lnTo>
                <a:close/>
                <a:moveTo>
                  <a:pt x="0" y="2316162"/>
                </a:moveTo>
                <a:lnTo>
                  <a:pt x="5973763" y="2316162"/>
                </a:lnTo>
                <a:lnTo>
                  <a:pt x="5973763" y="4538662"/>
                </a:lnTo>
                <a:lnTo>
                  <a:pt x="0" y="4538662"/>
                </a:lnTo>
                <a:close/>
                <a:moveTo>
                  <a:pt x="0" y="0"/>
                </a:moveTo>
                <a:lnTo>
                  <a:pt x="5973763" y="0"/>
                </a:lnTo>
                <a:lnTo>
                  <a:pt x="5973763" y="2220912"/>
                </a:lnTo>
                <a:lnTo>
                  <a:pt x="0" y="2220912"/>
                </a:lnTo>
                <a:close/>
              </a:path>
            </a:pathLst>
          </a:custGeom>
          <a:solidFill>
            <a:schemeClr val="accent1"/>
          </a:solidFill>
        </p:spPr>
        <p:txBody>
          <a:bodyPr rtlCol="0">
            <a:noAutofit/>
          </a:bodyPr>
          <a:lstStyle/>
          <a:p>
            <a:pPr lvl="0"/>
            <a:endParaRPr lang="id-ID" noProof="0" dirty="0"/>
          </a:p>
        </p:txBody>
      </p:sp>
      <p:sp>
        <p:nvSpPr>
          <p:cNvPr id="9" name="Title 1"/>
          <p:cNvSpPr>
            <a:spLocks noGrp="1"/>
          </p:cNvSpPr>
          <p:nvPr>
            <p:ph type="title"/>
          </p:nvPr>
        </p:nvSpPr>
        <p:spPr>
          <a:xfrm>
            <a:off x="695960" y="1066800"/>
            <a:ext cx="4912360" cy="819596"/>
          </a:xfrm>
        </p:spPr>
        <p:txBody>
          <a:bodyPr/>
          <a:lstStyle/>
          <a:p>
            <a:r>
              <a:rPr lang="en-US"/>
              <a:t>Click to edit Master title style</a:t>
            </a:r>
            <a:endParaRPr lang="id-ID"/>
          </a:p>
        </p:txBody>
      </p:sp>
    </p:spTree>
    <p:extLst>
      <p:ext uri="{BB962C8B-B14F-4D97-AF65-F5344CB8AC3E}">
        <p14:creationId xmlns:p14="http://schemas.microsoft.com/office/powerpoint/2010/main" val="244737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Half Picture on Right">
    <p:spTree>
      <p:nvGrpSpPr>
        <p:cNvPr id="1" name=""/>
        <p:cNvGrpSpPr/>
        <p:nvPr/>
      </p:nvGrpSpPr>
      <p:grpSpPr>
        <a:xfrm>
          <a:off x="0" y="0"/>
          <a:ext cx="0" cy="0"/>
          <a:chOff x="0" y="0"/>
          <a:chExt cx="0" cy="0"/>
        </a:xfrm>
      </p:grpSpPr>
      <p:sp>
        <p:nvSpPr>
          <p:cNvPr id="9" name="Title 1"/>
          <p:cNvSpPr>
            <a:spLocks noGrp="1"/>
          </p:cNvSpPr>
          <p:nvPr>
            <p:ph type="title"/>
          </p:nvPr>
        </p:nvSpPr>
        <p:spPr>
          <a:xfrm>
            <a:off x="695960" y="1066800"/>
            <a:ext cx="4912360" cy="819596"/>
          </a:xfrm>
        </p:spPr>
        <p:txBody>
          <a:bodyPr/>
          <a:lstStyle/>
          <a:p>
            <a:r>
              <a:rPr lang="en-US"/>
              <a:t>Click to edit Master title style</a:t>
            </a:r>
            <a:endParaRPr lang="id-ID"/>
          </a:p>
        </p:txBody>
      </p:sp>
      <p:sp>
        <p:nvSpPr>
          <p:cNvPr id="10" name="Picture Placeholder 12"/>
          <p:cNvSpPr>
            <a:spLocks noGrp="1"/>
          </p:cNvSpPr>
          <p:nvPr>
            <p:ph type="pic" sz="quarter" idx="10"/>
          </p:nvPr>
        </p:nvSpPr>
        <p:spPr>
          <a:xfrm>
            <a:off x="5097780" y="0"/>
            <a:ext cx="2340000" cy="6858000"/>
          </a:xfrm>
          <a:solidFill>
            <a:schemeClr val="accent1"/>
          </a:solidFill>
        </p:spPr>
        <p:txBody>
          <a:bodyPr rtlCol="0">
            <a:normAutofit/>
          </a:bodyPr>
          <a:lstStyle/>
          <a:p>
            <a:pPr lvl="0"/>
            <a:endParaRPr lang="id-ID" noProof="0" dirty="0"/>
          </a:p>
        </p:txBody>
      </p:sp>
      <p:sp>
        <p:nvSpPr>
          <p:cNvPr id="14" name="Picture Placeholder 12"/>
          <p:cNvSpPr>
            <a:spLocks noGrp="1"/>
          </p:cNvSpPr>
          <p:nvPr>
            <p:ph type="pic" sz="quarter" idx="11"/>
          </p:nvPr>
        </p:nvSpPr>
        <p:spPr>
          <a:xfrm>
            <a:off x="7472680" y="0"/>
            <a:ext cx="2340000" cy="6858000"/>
          </a:xfrm>
          <a:solidFill>
            <a:schemeClr val="accent1"/>
          </a:solidFill>
        </p:spPr>
        <p:txBody>
          <a:bodyPr rtlCol="0">
            <a:normAutofit/>
          </a:bodyPr>
          <a:lstStyle/>
          <a:p>
            <a:pPr lvl="0"/>
            <a:endParaRPr lang="id-ID" noProof="0" dirty="0"/>
          </a:p>
        </p:txBody>
      </p:sp>
      <p:sp>
        <p:nvSpPr>
          <p:cNvPr id="15" name="Picture Placeholder 12"/>
          <p:cNvSpPr>
            <a:spLocks noGrp="1"/>
          </p:cNvSpPr>
          <p:nvPr>
            <p:ph type="pic" sz="quarter" idx="12"/>
          </p:nvPr>
        </p:nvSpPr>
        <p:spPr>
          <a:xfrm>
            <a:off x="9847580" y="0"/>
            <a:ext cx="2340000" cy="6858000"/>
          </a:xfrm>
          <a:solidFill>
            <a:schemeClr val="accent1"/>
          </a:solidFill>
        </p:spPr>
        <p:txBody>
          <a:bodyPr rtlCol="0">
            <a:normAutofit/>
          </a:bodyPr>
          <a:lstStyle/>
          <a:p>
            <a:pPr lvl="0"/>
            <a:endParaRPr lang="id-ID" noProof="0" dirty="0"/>
          </a:p>
        </p:txBody>
      </p:sp>
    </p:spTree>
    <p:extLst>
      <p:ext uri="{BB962C8B-B14F-4D97-AF65-F5344CB8AC3E}">
        <p14:creationId xmlns:p14="http://schemas.microsoft.com/office/powerpoint/2010/main" val="1526973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alf Picture on Left">
    <p:spTree>
      <p:nvGrpSpPr>
        <p:cNvPr id="1" name=""/>
        <p:cNvGrpSpPr/>
        <p:nvPr/>
      </p:nvGrpSpPr>
      <p:grpSpPr>
        <a:xfrm>
          <a:off x="0" y="0"/>
          <a:ext cx="0" cy="0"/>
          <a:chOff x="0" y="0"/>
          <a:chExt cx="0" cy="0"/>
        </a:xfrm>
      </p:grpSpPr>
      <p:sp>
        <p:nvSpPr>
          <p:cNvPr id="9" name="Title 1"/>
          <p:cNvSpPr>
            <a:spLocks noGrp="1"/>
          </p:cNvSpPr>
          <p:nvPr>
            <p:ph type="title"/>
          </p:nvPr>
        </p:nvSpPr>
        <p:spPr>
          <a:xfrm>
            <a:off x="6941820" y="1668684"/>
            <a:ext cx="4912360" cy="819596"/>
          </a:xfrm>
        </p:spPr>
        <p:txBody>
          <a:bodyPr/>
          <a:lstStyle/>
          <a:p>
            <a:r>
              <a:rPr lang="en-US"/>
              <a:t>Click to edit Master title style</a:t>
            </a:r>
            <a:endParaRPr lang="id-ID"/>
          </a:p>
        </p:txBody>
      </p:sp>
      <p:sp>
        <p:nvSpPr>
          <p:cNvPr id="126" name="Picture Placeholder 12"/>
          <p:cNvSpPr>
            <a:spLocks noGrp="1"/>
          </p:cNvSpPr>
          <p:nvPr>
            <p:ph type="pic" sz="quarter" idx="10"/>
          </p:nvPr>
        </p:nvSpPr>
        <p:spPr>
          <a:xfrm>
            <a:off x="-1" y="0"/>
            <a:ext cx="6007261" cy="6858000"/>
          </a:xfrm>
          <a:solidFill>
            <a:schemeClr val="accent1"/>
          </a:solidFill>
        </p:spPr>
        <p:txBody>
          <a:bodyPr rtlCol="0">
            <a:normAutofit/>
          </a:bodyPr>
          <a:lstStyle/>
          <a:p>
            <a:pPr lvl="0"/>
            <a:endParaRPr lang="id-ID" noProof="0" dirty="0"/>
          </a:p>
        </p:txBody>
      </p:sp>
    </p:spTree>
    <p:extLst>
      <p:ext uri="{BB962C8B-B14F-4D97-AF65-F5344CB8AC3E}">
        <p14:creationId xmlns:p14="http://schemas.microsoft.com/office/powerpoint/2010/main" val="31336679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Page">
    <p:spTree>
      <p:nvGrpSpPr>
        <p:cNvPr id="1" name=""/>
        <p:cNvGrpSpPr/>
        <p:nvPr/>
      </p:nvGrpSpPr>
      <p:grpSpPr>
        <a:xfrm>
          <a:off x="0" y="0"/>
          <a:ext cx="0" cy="0"/>
          <a:chOff x="0" y="0"/>
          <a:chExt cx="0" cy="0"/>
        </a:xfrm>
      </p:grpSpPr>
      <p:sp>
        <p:nvSpPr>
          <p:cNvPr id="9" name="Title 1"/>
          <p:cNvSpPr>
            <a:spLocks noGrp="1"/>
          </p:cNvSpPr>
          <p:nvPr>
            <p:ph type="title"/>
          </p:nvPr>
        </p:nvSpPr>
        <p:spPr>
          <a:xfrm>
            <a:off x="695960" y="2590800"/>
            <a:ext cx="8128000" cy="819596"/>
          </a:xfrm>
        </p:spPr>
        <p:txBody>
          <a:bodyPr>
            <a:noAutofit/>
          </a:bodyPr>
          <a:lstStyle>
            <a:lvl1pPr>
              <a:defRPr sz="7200"/>
            </a:lvl1pPr>
          </a:lstStyle>
          <a:p>
            <a:r>
              <a:rPr lang="en-US" dirty="0"/>
              <a:t>Click to edit Master title style</a:t>
            </a:r>
            <a:endParaRPr lang="id-ID" dirty="0"/>
          </a:p>
        </p:txBody>
      </p:sp>
    </p:spTree>
    <p:extLst>
      <p:ext uri="{BB962C8B-B14F-4D97-AF65-F5344CB8AC3E}">
        <p14:creationId xmlns:p14="http://schemas.microsoft.com/office/powerpoint/2010/main" val="3577564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lvl1pPr>
              <a:defRPr/>
            </a:lvl1pPr>
          </a:lstStyle>
          <a:p>
            <a:pPr>
              <a:defRPr/>
            </a:pPr>
            <a:fld id="{BA9036D3-AC35-4974-A4EF-04C18239EA2A}" type="datetime1">
              <a:rPr lang="en-US"/>
              <a:pPr>
                <a:defRPr/>
              </a:pPr>
              <a:t>1/12/2019</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4045065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US" noProof="0" dirty="0"/>
              <a:t>Click to edit Master title style</a:t>
            </a:r>
          </a:p>
        </p:txBody>
      </p:sp>
      <p:sp>
        <p:nvSpPr>
          <p:cNvPr id="3" name="Fußzeilenplatzhalter 2"/>
          <p:cNvSpPr>
            <a:spLocks noGrp="1"/>
          </p:cNvSpPr>
          <p:nvPr>
            <p:ph type="ftr" sz="quarter" idx="16"/>
          </p:nvPr>
        </p:nvSpPr>
        <p:spPr/>
        <p:txBody>
          <a:bodyPr/>
          <a:lstStyle/>
          <a:p>
            <a:r>
              <a:rPr lang="en-US" dirty="0">
                <a:solidFill>
                  <a:srgbClr val="5F5F5F"/>
                </a:solidFill>
              </a:rPr>
              <a:t>Footer</a:t>
            </a:r>
          </a:p>
        </p:txBody>
      </p:sp>
      <p:sp>
        <p:nvSpPr>
          <p:cNvPr id="5" name="Textplatzhalter 4"/>
          <p:cNvSpPr>
            <a:spLocks noGrp="1"/>
          </p:cNvSpPr>
          <p:nvPr>
            <p:ph type="body" sz="quarter" idx="17" hasCustomPrompt="1"/>
          </p:nvPr>
        </p:nvSpPr>
        <p:spPr>
          <a:xfrm>
            <a:off x="876301" y="1854200"/>
            <a:ext cx="10739967" cy="4545013"/>
          </a:xfrm>
        </p:spPr>
        <p:txBody>
          <a:bodyPr/>
          <a:lstStyle>
            <a:lvl3pPr marL="133350" indent="0">
              <a:buNone/>
              <a:defRPr/>
            </a:lvl3pPr>
            <a:lvl5pPr marL="896938" indent="0">
              <a:buNone/>
              <a:defRPr/>
            </a:lvl5pPr>
          </a:lstStyle>
          <a:p>
            <a:pPr lvl="0"/>
            <a:r>
              <a:rPr lang="en-US" noProof="0" dirty="0"/>
              <a:t>Standard body copy</a:t>
            </a:r>
          </a:p>
          <a:p>
            <a:pPr lvl="1"/>
            <a:r>
              <a:rPr lang="en-US" noProof="0" dirty="0"/>
              <a:t>Bullet point first level</a:t>
            </a:r>
          </a:p>
        </p:txBody>
      </p:sp>
      <p:sp>
        <p:nvSpPr>
          <p:cNvPr id="9" name="Textplatzhalter 8"/>
          <p:cNvSpPr>
            <a:spLocks noGrp="1"/>
          </p:cNvSpPr>
          <p:nvPr>
            <p:ph type="body" sz="quarter" idx="18" hasCustomPrompt="1"/>
          </p:nvPr>
        </p:nvSpPr>
        <p:spPr>
          <a:xfrm>
            <a:off x="876299" y="1282698"/>
            <a:ext cx="10739967" cy="246221"/>
          </a:xfrm>
        </p:spPr>
        <p:txBody>
          <a:bodyPr wrap="square" lIns="0" tIns="0" rIns="0" bIns="0">
            <a:spAutoFit/>
          </a:bodyPr>
          <a:lstStyle>
            <a:lvl1pPr>
              <a:spcBef>
                <a:spcPts val="0"/>
              </a:spcBef>
              <a:spcAft>
                <a:spcPts val="0"/>
              </a:spcAft>
              <a:defRPr lang="en-US" sz="1600" b="0" kern="1200" baseline="0" noProof="0" dirty="0" smtClean="0">
                <a:solidFill>
                  <a:schemeClr val="tx1"/>
                </a:solidFill>
                <a:latin typeface="Arial" panose="020B0604020202020204" pitchFamily="34" charset="0"/>
                <a:ea typeface="+mn-ea"/>
                <a:cs typeface="Arial" panose="020B0604020202020204" pitchFamily="34" charset="0"/>
              </a:defRPr>
            </a:lvl1pPr>
          </a:lstStyle>
          <a:p>
            <a:pPr marL="0" lvl="0" indent="0" algn="l" defTabSz="457200" rtl="0" eaLnBrk="1" latinLnBrk="0" hangingPunct="1">
              <a:lnSpc>
                <a:spcPct val="100000"/>
              </a:lnSpc>
              <a:spcBef>
                <a:spcPts val="0"/>
              </a:spcBef>
              <a:buClr>
                <a:srgbClr val="5F5F5F"/>
              </a:buClr>
              <a:buFont typeface="Arial"/>
              <a:buNone/>
            </a:pPr>
            <a:r>
              <a:rPr lang="en-US" noProof="0" dirty="0"/>
              <a:t>Click to edit subtitle</a:t>
            </a:r>
          </a:p>
        </p:txBody>
      </p:sp>
    </p:spTree>
    <p:extLst>
      <p:ext uri="{BB962C8B-B14F-4D97-AF65-F5344CB8AC3E}">
        <p14:creationId xmlns:p14="http://schemas.microsoft.com/office/powerpoint/2010/main" val="134032277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name="Divder Slide">
    <p:spTree>
      <p:nvGrpSpPr>
        <p:cNvPr id="1" name=""/>
        <p:cNvGrpSpPr/>
        <p:nvPr/>
      </p:nvGrpSpPr>
      <p:grpSpPr>
        <a:xfrm>
          <a:off x="0" y="0"/>
          <a:ext cx="0" cy="0"/>
          <a:chOff x="0" y="0"/>
          <a:chExt cx="0" cy="0"/>
        </a:xfrm>
      </p:grpSpPr>
      <p:sp>
        <p:nvSpPr>
          <p:cNvPr id="2" name="Title 1"/>
          <p:cNvSpPr>
            <a:spLocks noGrp="1"/>
          </p:cNvSpPr>
          <p:nvPr>
            <p:ph type="title"/>
          </p:nvPr>
        </p:nvSpPr>
        <p:spPr>
          <a:xfrm>
            <a:off x="106326" y="3181946"/>
            <a:ext cx="12085674" cy="585216"/>
          </a:xfrm>
        </p:spPr>
        <p:txBody>
          <a:bodyPr anchor="t">
            <a:normAutofit/>
          </a:bodyPr>
          <a:lstStyle>
            <a:lvl1pPr algn="ctr">
              <a:defRPr sz="3200" b="0" cap="all"/>
            </a:lvl1pPr>
          </a:lstStyle>
          <a:p>
            <a:r>
              <a:rPr lang="en-US"/>
              <a:t>Click to edit Master title style</a:t>
            </a:r>
            <a:endParaRPr lang="en-US" dirty="0"/>
          </a:p>
        </p:txBody>
      </p:sp>
    </p:spTree>
    <p:extLst>
      <p:ext uri="{BB962C8B-B14F-4D97-AF65-F5344CB8AC3E}">
        <p14:creationId xmlns:p14="http://schemas.microsoft.com/office/powerpoint/2010/main" val="284813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Chart with Call Out">
    <p:spTree>
      <p:nvGrpSpPr>
        <p:cNvPr id="1" name=""/>
        <p:cNvGrpSpPr/>
        <p:nvPr/>
      </p:nvGrpSpPr>
      <p:grpSpPr>
        <a:xfrm>
          <a:off x="0" y="0"/>
          <a:ext cx="0" cy="0"/>
          <a:chOff x="0" y="0"/>
          <a:chExt cx="0" cy="0"/>
        </a:xfrm>
      </p:grpSpPr>
      <p:sp>
        <p:nvSpPr>
          <p:cNvPr id="13" name="Chart Placeholder 12"/>
          <p:cNvSpPr>
            <a:spLocks noGrp="1"/>
          </p:cNvSpPr>
          <p:nvPr>
            <p:ph type="chart" sz="quarter" idx="16"/>
          </p:nvPr>
        </p:nvSpPr>
        <p:spPr>
          <a:xfrm>
            <a:off x="1011936" y="2177748"/>
            <a:ext cx="10282512" cy="3238754"/>
          </a:xfrm>
        </p:spPr>
        <p:txBody>
          <a:bodyPr wrap="none" rtlCol="0">
            <a:noAutofit/>
          </a:bodyPr>
          <a:lstStyle>
            <a:lvl1pPr>
              <a:buFontTx/>
              <a:buNone/>
              <a:defRPr/>
            </a:lvl1pPr>
          </a:lstStyle>
          <a:p>
            <a:pPr lvl="0"/>
            <a:r>
              <a:rPr lang="en-US" noProof="0" dirty="0"/>
              <a:t>Click icon to add chart</a:t>
            </a:r>
          </a:p>
        </p:txBody>
      </p:sp>
      <p:sp>
        <p:nvSpPr>
          <p:cNvPr id="2" name="Title 1"/>
          <p:cNvSpPr>
            <a:spLocks noGrp="1"/>
          </p:cNvSpPr>
          <p:nvPr>
            <p:ph type="title"/>
          </p:nvPr>
        </p:nvSpPr>
        <p:spPr>
          <a:xfrm>
            <a:off x="784149" y="756114"/>
            <a:ext cx="10738085" cy="461665"/>
          </a:xfrm>
        </p:spPr>
        <p:txBody>
          <a:bodyPr/>
          <a:lstStyle>
            <a:lvl1pPr>
              <a:defRPr baseline="0"/>
            </a:lvl1pPr>
          </a:lstStyle>
          <a:p>
            <a:r>
              <a:rPr lang="en-US" dirty="0"/>
              <a:t>Click to edit Master title style</a:t>
            </a:r>
          </a:p>
        </p:txBody>
      </p:sp>
      <p:sp>
        <p:nvSpPr>
          <p:cNvPr id="16" name="Text Placeholder 2"/>
          <p:cNvSpPr>
            <a:spLocks noGrp="1"/>
          </p:cNvSpPr>
          <p:nvPr>
            <p:ph type="body" idx="13"/>
          </p:nvPr>
        </p:nvSpPr>
        <p:spPr>
          <a:xfrm>
            <a:off x="792480" y="1280160"/>
            <a:ext cx="10880429" cy="315118"/>
          </a:xfrm>
        </p:spPr>
        <p:txBody>
          <a:bodyPr tIns="0" bIns="0">
            <a:normAutofit/>
          </a:bodyPr>
          <a:lstStyle>
            <a:lvl1pPr marL="0" indent="0">
              <a:spcBef>
                <a:spcPts val="0"/>
              </a:spcBef>
              <a:buNone/>
              <a:defRPr sz="16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7"/>
          </p:nvPr>
        </p:nvSpPr>
        <p:spPr>
          <a:xfrm>
            <a:off x="792481" y="6373368"/>
            <a:ext cx="10887287" cy="365760"/>
          </a:xfrm>
        </p:spPr>
        <p:txBody>
          <a:bodyPr tIns="0" bIns="0" anchor="b"/>
          <a:lstStyle>
            <a:lvl1pPr marL="0" indent="0">
              <a:spcBef>
                <a:spcPts val="60"/>
              </a:spcBef>
              <a:buNone/>
              <a:defRPr sz="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1865871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7_TITLE AND TEXT">
    <p:spTree>
      <p:nvGrpSpPr>
        <p:cNvPr id="1" name=""/>
        <p:cNvGrpSpPr/>
        <p:nvPr/>
      </p:nvGrpSpPr>
      <p:grpSpPr>
        <a:xfrm>
          <a:off x="0" y="0"/>
          <a:ext cx="0" cy="0"/>
          <a:chOff x="0" y="0"/>
          <a:chExt cx="0" cy="0"/>
        </a:xfrm>
      </p:grpSpPr>
      <p:sp>
        <p:nvSpPr>
          <p:cNvPr id="10" name="Bildplatzhalter 3"/>
          <p:cNvSpPr>
            <a:spLocks noGrp="1"/>
          </p:cNvSpPr>
          <p:nvPr>
            <p:ph type="pic" sz="quarter" idx="15" hasCustomPrompt="1"/>
          </p:nvPr>
        </p:nvSpPr>
        <p:spPr>
          <a:xfrm>
            <a:off x="0" y="953726"/>
            <a:ext cx="12192000" cy="5535974"/>
          </a:xfrm>
          <a:prstGeom prst="rect">
            <a:avLst/>
          </a:prstGeom>
          <a:noFill/>
          <a:ln>
            <a:noFill/>
          </a:ln>
          <a:effectLst>
            <a:innerShdw blurRad="127000" dist="38100" dir="5400000">
              <a:prstClr val="black">
                <a:alpha val="22000"/>
              </a:prstClr>
            </a:innerShdw>
          </a:effectLst>
        </p:spPr>
        <p:txBody>
          <a:bodyPr tIns="576000" anchor="ctr">
            <a:noAutofit/>
          </a:bodyPr>
          <a:lstStyle>
            <a:lvl1pPr algn="ctr">
              <a:defRPr kumimoji="0" lang="en-US" sz="1400" kern="1200" noProof="0" dirty="0">
                <a:solidFill>
                  <a:schemeClr val="accent3"/>
                </a:solidFill>
                <a:effectLst/>
              </a:defRPr>
            </a:lvl1pPr>
          </a:lstStyle>
          <a:p>
            <a:pPr lvl="0" eaLnBrk="1" hangingPunct="1">
              <a:spcBef>
                <a:spcPts val="250"/>
              </a:spcBef>
              <a:buClr>
                <a:schemeClr val="accent1"/>
              </a:buClr>
              <a:buSzPct val="80000"/>
              <a:buFontTx/>
            </a:pPr>
            <a:r>
              <a:rPr lang="en-US" noProof="0" dirty="0"/>
              <a:t>Click icon to add background image from gallery or delete box</a:t>
            </a:r>
          </a:p>
        </p:txBody>
      </p:sp>
      <p:sp>
        <p:nvSpPr>
          <p:cNvPr id="4" name="Textplatzhalter 3"/>
          <p:cNvSpPr>
            <a:spLocks noGrp="1"/>
          </p:cNvSpPr>
          <p:nvPr>
            <p:ph type="body" sz="quarter" idx="10" hasCustomPrompt="1"/>
          </p:nvPr>
        </p:nvSpPr>
        <p:spPr>
          <a:xfrm>
            <a:off x="814918" y="1304241"/>
            <a:ext cx="10562167" cy="276999"/>
          </a:xfrm>
          <a:prstGeom prst="rect">
            <a:avLst/>
          </a:prstGeom>
        </p:spPr>
        <p:txBody>
          <a:bodyPr wrap="square" lIns="0" tIns="0" rIns="0" bIns="0">
            <a:spAutoFit/>
          </a:bodyPr>
          <a:lstStyle>
            <a:lvl1pPr marL="0" indent="0">
              <a:lnSpc>
                <a:spcPct val="100000"/>
              </a:lnSpc>
              <a:spcBef>
                <a:spcPts val="0"/>
              </a:spcBef>
              <a:defRPr lang="en-US" sz="1800" kern="1200" baseline="0" noProof="0" dirty="0" smtClean="0">
                <a:solidFill>
                  <a:schemeClr val="tx1"/>
                </a:solidFill>
                <a:latin typeface="Arial" panose="020B0604020202020204" pitchFamily="34" charset="0"/>
                <a:ea typeface="+mn-ea"/>
                <a:cs typeface="Arial" panose="020B0604020202020204" pitchFamily="34" charset="0"/>
              </a:defRPr>
            </a:lvl1pPr>
          </a:lstStyle>
          <a:p>
            <a:pPr marL="0" lvl="0" indent="0" algn="l" defTabSz="457200" rtl="0" eaLnBrk="1" latinLnBrk="0" hangingPunct="1">
              <a:lnSpc>
                <a:spcPct val="100000"/>
              </a:lnSpc>
              <a:spcBef>
                <a:spcPts val="0"/>
              </a:spcBef>
              <a:buClr>
                <a:srgbClr val="5F5F5F"/>
              </a:buClr>
              <a:buFont typeface="Arial"/>
              <a:buNone/>
            </a:pPr>
            <a:r>
              <a:rPr lang="en-US" noProof="0" dirty="0"/>
              <a:t>Click to add title</a:t>
            </a:r>
          </a:p>
        </p:txBody>
      </p:sp>
      <p:sp>
        <p:nvSpPr>
          <p:cNvPr id="2" name="Titel 1"/>
          <p:cNvSpPr>
            <a:spLocks noGrp="1"/>
          </p:cNvSpPr>
          <p:nvPr>
            <p:ph type="title" hasCustomPrompt="1"/>
          </p:nvPr>
        </p:nvSpPr>
        <p:spPr>
          <a:xfrm>
            <a:off x="814918" y="787086"/>
            <a:ext cx="10738085" cy="461665"/>
          </a:xfrm>
        </p:spPr>
        <p:txBody>
          <a:bodyPr/>
          <a:lstStyle/>
          <a:p>
            <a:r>
              <a:rPr lang="en-US" noProof="0" dirty="0"/>
              <a:t>Click to add title</a:t>
            </a:r>
            <a:endParaRPr lang="de-DE" dirty="0"/>
          </a:p>
        </p:txBody>
      </p:sp>
      <p:sp>
        <p:nvSpPr>
          <p:cNvPr id="6" name="Rectangle 15"/>
          <p:cNvSpPr>
            <a:spLocks noChangeArrowheads="1"/>
          </p:cNvSpPr>
          <p:nvPr userDrawn="1"/>
        </p:nvSpPr>
        <p:spPr bwMode="auto">
          <a:xfrm>
            <a:off x="10593922" y="6600680"/>
            <a:ext cx="7802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algn="r">
              <a:spcBef>
                <a:spcPct val="0"/>
              </a:spcBef>
              <a:defRPr/>
            </a:pPr>
            <a:fld id="{D64DF7A3-1778-431B-97B3-A6AF953B96C2}" type="slidenum">
              <a:rPr lang="en-US" sz="1000">
                <a:solidFill>
                  <a:srgbClr val="FFFFFF"/>
                </a:solidFill>
              </a:rPr>
              <a:pPr algn="r">
                <a:spcBef>
                  <a:spcPct val="0"/>
                </a:spcBef>
                <a:defRPr/>
              </a:pPr>
              <a:t>‹#›</a:t>
            </a:fld>
            <a:endParaRPr lang="en-US" sz="1000" dirty="0">
              <a:solidFill>
                <a:srgbClr val="FFFFFF"/>
              </a:solidFill>
            </a:endParaRPr>
          </a:p>
        </p:txBody>
      </p:sp>
    </p:spTree>
    <p:extLst>
      <p:ext uri="{BB962C8B-B14F-4D97-AF65-F5344CB8AC3E}">
        <p14:creationId xmlns:p14="http://schemas.microsoft.com/office/powerpoint/2010/main" val="39295671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 Subtitle 2">
    <p:spTree>
      <p:nvGrpSpPr>
        <p:cNvPr id="1" name=""/>
        <p:cNvGrpSpPr/>
        <p:nvPr/>
      </p:nvGrpSpPr>
      <p:grpSpPr>
        <a:xfrm>
          <a:off x="0" y="0"/>
          <a:ext cx="0" cy="0"/>
          <a:chOff x="0" y="0"/>
          <a:chExt cx="0" cy="0"/>
        </a:xfrm>
      </p:grpSpPr>
      <p:sp>
        <p:nvSpPr>
          <p:cNvPr id="8" name="Text Placeholder 2"/>
          <p:cNvSpPr>
            <a:spLocks noGrp="1"/>
          </p:cNvSpPr>
          <p:nvPr>
            <p:ph type="body" idx="13" hasCustomPrompt="1"/>
          </p:nvPr>
        </p:nvSpPr>
        <p:spPr>
          <a:xfrm>
            <a:off x="876301" y="1280161"/>
            <a:ext cx="10739967" cy="246221"/>
          </a:xfrm>
          <a:prstGeom prst="rect">
            <a:avLst/>
          </a:prstGeom>
        </p:spPr>
        <p:txBody>
          <a:bodyPr wrap="square" tIns="0" bIns="0" anchor="t" anchorCtr="0">
            <a:spAutoFit/>
          </a:bodyPr>
          <a:lstStyle>
            <a:lvl1pPr marL="0" indent="0">
              <a:spcBef>
                <a:spcPts val="0"/>
              </a:spcBef>
              <a:buNone/>
              <a:defRPr sz="16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subtitle</a:t>
            </a:r>
          </a:p>
        </p:txBody>
      </p:sp>
      <p:sp>
        <p:nvSpPr>
          <p:cNvPr id="2" name="Titel 1"/>
          <p:cNvSpPr>
            <a:spLocks noGrp="1"/>
          </p:cNvSpPr>
          <p:nvPr>
            <p:ph type="title" hasCustomPrompt="1"/>
          </p:nvPr>
        </p:nvSpPr>
        <p:spPr/>
        <p:txBody>
          <a:bodyPr vert="horz" wrap="square" lIns="0" tIns="0" rIns="0" bIns="0" rtlCol="0" anchor="b" anchorCtr="0">
            <a:noAutofit/>
          </a:bodyPr>
          <a:lstStyle>
            <a:lvl1pPr>
              <a:defRPr lang="en-US" noProof="0" dirty="0"/>
            </a:lvl1pPr>
          </a:lstStyle>
          <a:p>
            <a:pPr lvl="0">
              <a:lnSpc>
                <a:spcPct val="80000"/>
              </a:lnSpc>
            </a:pPr>
            <a:r>
              <a:rPr lang="en-US" noProof="0" dirty="0"/>
              <a:t>Click to edit Master title style</a:t>
            </a:r>
          </a:p>
        </p:txBody>
      </p:sp>
      <p:sp>
        <p:nvSpPr>
          <p:cNvPr id="3" name="Fußzeilenplatzhalter 2"/>
          <p:cNvSpPr>
            <a:spLocks noGrp="1"/>
          </p:cNvSpPr>
          <p:nvPr>
            <p:ph type="ftr" sz="quarter" idx="14"/>
          </p:nvPr>
        </p:nvSpPr>
        <p:spPr>
          <a:xfrm>
            <a:off x="876301" y="6566906"/>
            <a:ext cx="10738084" cy="215444"/>
          </a:xfrm>
          <a:prstGeom prst="rect">
            <a:avLst/>
          </a:prstGeom>
        </p:spPr>
        <p:txBody>
          <a:bodyPr/>
          <a:lstStyle/>
          <a:p>
            <a:r>
              <a:rPr lang="de-DE" dirty="0"/>
              <a:t>Footer</a:t>
            </a:r>
          </a:p>
        </p:txBody>
      </p:sp>
    </p:spTree>
    <p:extLst>
      <p:ext uri="{BB962C8B-B14F-4D97-AF65-F5344CB8AC3E}">
        <p14:creationId xmlns:p14="http://schemas.microsoft.com/office/powerpoint/2010/main" val="369996655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156" y="4595306"/>
            <a:ext cx="9144000" cy="670113"/>
          </a:xfrm>
        </p:spPr>
        <p:txBody>
          <a:bodyPr anchor="b"/>
          <a:lstStyle>
            <a:lvl1pPr algn="l">
              <a:defRPr sz="6000">
                <a:solidFill>
                  <a:schemeClr val="bg2"/>
                </a:solidFill>
              </a:defRPr>
            </a:lvl1pPr>
          </a:lstStyle>
          <a:p>
            <a:r>
              <a:rPr lang="en-US" dirty="0"/>
              <a:t>Click to edit Master title style</a:t>
            </a:r>
            <a:endParaRPr lang="id-ID" dirty="0"/>
          </a:p>
        </p:txBody>
      </p:sp>
      <p:sp>
        <p:nvSpPr>
          <p:cNvPr id="3" name="Subtitle 2"/>
          <p:cNvSpPr>
            <a:spLocks noGrp="1"/>
          </p:cNvSpPr>
          <p:nvPr>
            <p:ph type="subTitle" idx="1"/>
          </p:nvPr>
        </p:nvSpPr>
        <p:spPr>
          <a:xfrm>
            <a:off x="730156" y="5265420"/>
            <a:ext cx="9144000" cy="420816"/>
          </a:xfrm>
        </p:spPr>
        <p:txBody>
          <a:bodyPr>
            <a:normAutofit/>
          </a:bodyPr>
          <a:lstStyle>
            <a:lvl1pPr marL="0" indent="0" algn="l">
              <a:buNone/>
              <a:defRPr sz="20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id-ID" dirty="0"/>
          </a:p>
        </p:txBody>
      </p:sp>
      <p:sp>
        <p:nvSpPr>
          <p:cNvPr id="11" name="Picture Placeholder 10"/>
          <p:cNvSpPr>
            <a:spLocks noGrp="1"/>
          </p:cNvSpPr>
          <p:nvPr>
            <p:ph type="pic" sz="quarter" idx="13"/>
          </p:nvPr>
        </p:nvSpPr>
        <p:spPr>
          <a:xfrm>
            <a:off x="0" y="0"/>
            <a:ext cx="12192000" cy="6858000"/>
          </a:xfrm>
        </p:spPr>
        <p:txBody>
          <a:bodyPr rtlCol="0">
            <a:normAutofit/>
          </a:bodyPr>
          <a:lstStyle/>
          <a:p>
            <a:pPr lvl="0"/>
            <a:endParaRPr lang="id-ID" noProof="0" dirty="0"/>
          </a:p>
        </p:txBody>
      </p:sp>
      <p:sp>
        <p:nvSpPr>
          <p:cNvPr id="5" name="Date Placeholder 3"/>
          <p:cNvSpPr>
            <a:spLocks noGrp="1"/>
          </p:cNvSpPr>
          <p:nvPr>
            <p:ph type="dt" sz="half" idx="14"/>
          </p:nvPr>
        </p:nvSpPr>
        <p:spPr/>
        <p:txBody>
          <a:bodyPr/>
          <a:lstStyle>
            <a:lvl1pPr>
              <a:defRPr/>
            </a:lvl1pPr>
          </a:lstStyle>
          <a:p>
            <a:pPr>
              <a:defRPr/>
            </a:pPr>
            <a:fld id="{EA9A37D7-9900-4479-AA7F-256D24666CB8}" type="datetimeFigureOut">
              <a:rPr lang="id-ID">
                <a:solidFill>
                  <a:srgbClr val="3F3F3F">
                    <a:tint val="75000"/>
                  </a:srgbClr>
                </a:solidFill>
              </a:rPr>
              <a:pPr>
                <a:defRPr/>
              </a:pPr>
              <a:t>12/01/2019</a:t>
            </a:fld>
            <a:endParaRPr lang="id-ID" dirty="0">
              <a:solidFill>
                <a:srgbClr val="3F3F3F">
                  <a:tint val="75000"/>
                </a:srgbClr>
              </a:solidFill>
            </a:endParaRPr>
          </a:p>
        </p:txBody>
      </p:sp>
      <p:sp>
        <p:nvSpPr>
          <p:cNvPr id="6" name="Footer Placeholder 4"/>
          <p:cNvSpPr>
            <a:spLocks noGrp="1"/>
          </p:cNvSpPr>
          <p:nvPr>
            <p:ph type="ftr" sz="quarter" idx="15"/>
          </p:nvPr>
        </p:nvSpPr>
        <p:spPr/>
        <p:txBody>
          <a:bodyPr/>
          <a:lstStyle>
            <a:lvl1pPr>
              <a:defRPr/>
            </a:lvl1pPr>
          </a:lstStyle>
          <a:p>
            <a:pPr>
              <a:defRPr/>
            </a:pPr>
            <a:endParaRPr lang="id-ID" dirty="0">
              <a:solidFill>
                <a:srgbClr val="3F3F3F">
                  <a:tint val="7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63CDEB03-9AB2-4E3E-B8AA-4E5D9455112C}" type="slidenum">
              <a:rPr lang="id-ID">
                <a:solidFill>
                  <a:srgbClr val="3F3F3F">
                    <a:tint val="75000"/>
                  </a:srgbClr>
                </a:solidFill>
              </a:rPr>
              <a:pPr>
                <a:defRPr/>
              </a:pPr>
              <a:t>‹#›</a:t>
            </a:fld>
            <a:endParaRPr lang="id-ID" dirty="0">
              <a:solidFill>
                <a:srgbClr val="3F3F3F">
                  <a:tint val="75000"/>
                </a:srgbClr>
              </a:solidFill>
            </a:endParaRPr>
          </a:p>
        </p:txBody>
      </p:sp>
    </p:spTree>
    <p:extLst>
      <p:ext uri="{BB962C8B-B14F-4D97-AF65-F5344CB8AC3E}">
        <p14:creationId xmlns:p14="http://schemas.microsoft.com/office/powerpoint/2010/main" val="3178522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Picture on Right">
    <p:spTree>
      <p:nvGrpSpPr>
        <p:cNvPr id="1" name=""/>
        <p:cNvGrpSpPr/>
        <p:nvPr/>
      </p:nvGrpSpPr>
      <p:grpSpPr>
        <a:xfrm>
          <a:off x="0" y="0"/>
          <a:ext cx="0" cy="0"/>
          <a:chOff x="0" y="0"/>
          <a:chExt cx="0" cy="0"/>
        </a:xfrm>
      </p:grpSpPr>
      <p:sp>
        <p:nvSpPr>
          <p:cNvPr id="9" name="Title 1"/>
          <p:cNvSpPr>
            <a:spLocks noGrp="1"/>
          </p:cNvSpPr>
          <p:nvPr>
            <p:ph type="title"/>
          </p:nvPr>
        </p:nvSpPr>
        <p:spPr>
          <a:xfrm>
            <a:off x="695960" y="1066800"/>
            <a:ext cx="4912360" cy="819596"/>
          </a:xfrm>
        </p:spPr>
        <p:txBody>
          <a:bodyPr/>
          <a:lstStyle/>
          <a:p>
            <a:r>
              <a:rPr lang="en-US"/>
              <a:t>Click to edit Master title style</a:t>
            </a:r>
            <a:endParaRPr lang="id-ID"/>
          </a:p>
        </p:txBody>
      </p:sp>
      <p:sp>
        <p:nvSpPr>
          <p:cNvPr id="13" name="Picture Placeholder 12"/>
          <p:cNvSpPr>
            <a:spLocks noGrp="1"/>
          </p:cNvSpPr>
          <p:nvPr>
            <p:ph type="pic" sz="quarter" idx="10"/>
          </p:nvPr>
        </p:nvSpPr>
        <p:spPr>
          <a:xfrm>
            <a:off x="6451600" y="0"/>
            <a:ext cx="5740400" cy="6858000"/>
          </a:xfrm>
          <a:solidFill>
            <a:schemeClr val="accent1"/>
          </a:solidFill>
        </p:spPr>
        <p:txBody>
          <a:bodyPr rtlCol="0">
            <a:normAutofit/>
          </a:bodyPr>
          <a:lstStyle/>
          <a:p>
            <a:pPr lvl="0"/>
            <a:endParaRPr lang="id-ID" noProof="0" dirty="0"/>
          </a:p>
        </p:txBody>
      </p:sp>
    </p:spTree>
    <p:extLst>
      <p:ext uri="{BB962C8B-B14F-4D97-AF65-F5344CB8AC3E}">
        <p14:creationId xmlns:p14="http://schemas.microsoft.com/office/powerpoint/2010/main" val="2268155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e Team">
    <p:spTree>
      <p:nvGrpSpPr>
        <p:cNvPr id="1" name=""/>
        <p:cNvGrpSpPr/>
        <p:nvPr/>
      </p:nvGrpSpPr>
      <p:grpSpPr>
        <a:xfrm>
          <a:off x="0" y="0"/>
          <a:ext cx="0" cy="0"/>
          <a:chOff x="0" y="0"/>
          <a:chExt cx="0" cy="0"/>
        </a:xfrm>
      </p:grpSpPr>
      <p:sp>
        <p:nvSpPr>
          <p:cNvPr id="9" name="Title 1"/>
          <p:cNvSpPr>
            <a:spLocks noGrp="1"/>
          </p:cNvSpPr>
          <p:nvPr>
            <p:ph type="title"/>
          </p:nvPr>
        </p:nvSpPr>
        <p:spPr>
          <a:xfrm>
            <a:off x="695960" y="1219200"/>
            <a:ext cx="4912360" cy="819596"/>
          </a:xfrm>
        </p:spPr>
        <p:txBody>
          <a:bodyPr/>
          <a:lstStyle/>
          <a:p>
            <a:r>
              <a:rPr lang="en-US" dirty="0"/>
              <a:t>Click to edit Master title style</a:t>
            </a:r>
            <a:endParaRPr lang="id-ID" dirty="0"/>
          </a:p>
        </p:txBody>
      </p:sp>
      <p:sp>
        <p:nvSpPr>
          <p:cNvPr id="6" name="Picture Placeholder 5"/>
          <p:cNvSpPr>
            <a:spLocks noGrp="1"/>
          </p:cNvSpPr>
          <p:nvPr>
            <p:ph type="pic" sz="quarter" idx="14"/>
          </p:nvPr>
        </p:nvSpPr>
        <p:spPr>
          <a:xfrm>
            <a:off x="9325209" y="2496474"/>
            <a:ext cx="2286000" cy="2743200"/>
          </a:xfrm>
        </p:spPr>
        <p:txBody>
          <a:bodyPr rtlCol="0">
            <a:normAutofit/>
          </a:bodyPr>
          <a:lstStyle/>
          <a:p>
            <a:pPr lvl="0"/>
            <a:endParaRPr lang="en-US" noProof="0" dirty="0"/>
          </a:p>
        </p:txBody>
      </p:sp>
      <p:sp>
        <p:nvSpPr>
          <p:cNvPr id="7" name="Picture Placeholder 5"/>
          <p:cNvSpPr>
            <a:spLocks noGrp="1"/>
          </p:cNvSpPr>
          <p:nvPr>
            <p:ph type="pic" sz="quarter" idx="15"/>
          </p:nvPr>
        </p:nvSpPr>
        <p:spPr>
          <a:xfrm>
            <a:off x="6930824" y="2496474"/>
            <a:ext cx="2286000" cy="2743200"/>
          </a:xfrm>
        </p:spPr>
        <p:txBody>
          <a:bodyPr rtlCol="0">
            <a:normAutofit/>
          </a:bodyPr>
          <a:lstStyle/>
          <a:p>
            <a:pPr lvl="0"/>
            <a:endParaRPr lang="en-US" noProof="0" dirty="0"/>
          </a:p>
        </p:txBody>
      </p:sp>
      <p:sp>
        <p:nvSpPr>
          <p:cNvPr id="8" name="Picture Placeholder 5"/>
          <p:cNvSpPr>
            <a:spLocks noGrp="1"/>
          </p:cNvSpPr>
          <p:nvPr>
            <p:ph type="pic" sz="quarter" idx="16"/>
          </p:nvPr>
        </p:nvSpPr>
        <p:spPr>
          <a:xfrm>
            <a:off x="4539832" y="2496474"/>
            <a:ext cx="2286000" cy="2743200"/>
          </a:xfrm>
        </p:spPr>
        <p:txBody>
          <a:bodyPr rtlCol="0">
            <a:normAutofit/>
          </a:bodyPr>
          <a:lstStyle/>
          <a:p>
            <a:pPr lvl="0"/>
            <a:endParaRPr lang="en-US" noProof="0" dirty="0"/>
          </a:p>
        </p:txBody>
      </p:sp>
    </p:spTree>
    <p:extLst>
      <p:ext uri="{BB962C8B-B14F-4D97-AF65-F5344CB8AC3E}">
        <p14:creationId xmlns:p14="http://schemas.microsoft.com/office/powerpoint/2010/main" val="18975748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76300" y="786492"/>
            <a:ext cx="10738085" cy="461665"/>
          </a:xfrm>
          <a:prstGeom prst="rect">
            <a:avLst/>
          </a:prstGeom>
        </p:spPr>
        <p:txBody>
          <a:bodyPr vert="horz" wrap="square" lIns="0" tIns="0" rIns="0" bIns="0" rtlCol="0" anchor="b" anchorCtr="0">
            <a:noAutofit/>
          </a:bodyPr>
          <a:lstStyle/>
          <a:p>
            <a:r>
              <a:rPr lang="en-US" noProof="0" dirty="0"/>
              <a:t>Click to edit Master title style</a:t>
            </a:r>
          </a:p>
        </p:txBody>
      </p:sp>
      <p:sp>
        <p:nvSpPr>
          <p:cNvPr id="8" name="Text Box 17"/>
          <p:cNvSpPr txBox="1">
            <a:spLocks noChangeArrowheads="1"/>
          </p:cNvSpPr>
          <p:nvPr userDrawn="1"/>
        </p:nvSpPr>
        <p:spPr bwMode="auto">
          <a:xfrm>
            <a:off x="11863455" y="6600343"/>
            <a:ext cx="134652" cy="138499"/>
          </a:xfrm>
          <a:prstGeom prst="rect">
            <a:avLst/>
          </a:prstGeom>
          <a:noFill/>
          <a:ln w="9525">
            <a:noFill/>
            <a:miter lim="800000"/>
            <a:headEnd/>
            <a:tailEnd/>
          </a:ln>
          <a:effectLst/>
        </p:spPr>
        <p:txBody>
          <a:bodyPr wrap="none" lIns="0" tIns="0" rIns="0" bIns="0" anchor="ctr" anchorCtr="0">
            <a:spAutoFit/>
          </a:bodyPr>
          <a:lstStyle/>
          <a:p>
            <a:pPr algn="ctr" fontAlgn="auto">
              <a:spcBef>
                <a:spcPts val="0"/>
              </a:spcBef>
              <a:spcAft>
                <a:spcPts val="0"/>
              </a:spcAft>
            </a:pPr>
            <a:fld id="{0D7D805D-F6E5-43ED-9D8A-77676030D49C}" type="slidenum">
              <a:rPr lang="en-US" sz="900">
                <a:solidFill>
                  <a:srgbClr val="009DD9"/>
                </a:solidFill>
                <a:latin typeface="Calibri"/>
                <a:ea typeface="+mn-ea"/>
                <a:cs typeface="+mn-cs"/>
              </a:rPr>
              <a:pPr algn="ctr" fontAlgn="auto">
                <a:spcBef>
                  <a:spcPts val="0"/>
                </a:spcBef>
                <a:spcAft>
                  <a:spcPts val="0"/>
                </a:spcAft>
              </a:pPr>
              <a:t>‹#›</a:t>
            </a:fld>
            <a:endParaRPr lang="en-US" sz="900" dirty="0">
              <a:solidFill>
                <a:srgbClr val="009DD9"/>
              </a:solidFill>
              <a:latin typeface="Calibri"/>
              <a:ea typeface="+mn-ea"/>
              <a:cs typeface="+mn-cs"/>
            </a:endParaRPr>
          </a:p>
        </p:txBody>
      </p:sp>
      <p:sp>
        <p:nvSpPr>
          <p:cNvPr id="5" name="Fußzeilenplatzhalter 4"/>
          <p:cNvSpPr>
            <a:spLocks noGrp="1"/>
          </p:cNvSpPr>
          <p:nvPr>
            <p:ph type="ftr" sz="quarter" idx="3"/>
          </p:nvPr>
        </p:nvSpPr>
        <p:spPr>
          <a:xfrm>
            <a:off x="876301" y="6566906"/>
            <a:ext cx="10738084" cy="215444"/>
          </a:xfrm>
          <a:prstGeom prst="rect">
            <a:avLst/>
          </a:prstGeom>
        </p:spPr>
        <p:txBody>
          <a:bodyPr vert="horz" wrap="square" lIns="0" tIns="45720" rIns="0" bIns="45720" rtlCol="0" anchor="b">
            <a:spAutoFit/>
          </a:bodyPr>
          <a:lstStyle>
            <a:lvl1pPr algn="l">
              <a:defRPr sz="800">
                <a:solidFill>
                  <a:schemeClr val="tx1"/>
                </a:solidFill>
              </a:defRPr>
            </a:lvl1pPr>
          </a:lstStyle>
          <a:p>
            <a:pPr fontAlgn="auto">
              <a:spcBef>
                <a:spcPts val="0"/>
              </a:spcBef>
              <a:spcAft>
                <a:spcPts val="0"/>
              </a:spcAft>
            </a:pPr>
            <a:r>
              <a:rPr lang="en-US" dirty="0">
                <a:solidFill>
                  <a:srgbClr val="5F5F5F"/>
                </a:solidFill>
                <a:latin typeface="Calibri"/>
                <a:ea typeface="+mn-ea"/>
                <a:cs typeface="+mn-cs"/>
              </a:rPr>
              <a:t>Footer</a:t>
            </a:r>
          </a:p>
        </p:txBody>
      </p:sp>
      <p:sp>
        <p:nvSpPr>
          <p:cNvPr id="6" name="Textplatzhalter 5"/>
          <p:cNvSpPr>
            <a:spLocks noGrp="1"/>
          </p:cNvSpPr>
          <p:nvPr>
            <p:ph type="body" idx="1"/>
          </p:nvPr>
        </p:nvSpPr>
        <p:spPr>
          <a:xfrm>
            <a:off x="876299" y="1628775"/>
            <a:ext cx="10738084" cy="4770438"/>
          </a:xfrm>
          <a:prstGeom prst="rect">
            <a:avLst/>
          </a:prstGeom>
        </p:spPr>
        <p:txBody>
          <a:bodyPr vert="horz" lIns="0" tIns="0" rIns="0" bIns="0" rtlCol="0">
            <a:normAutofit/>
          </a:bodyPr>
          <a:lstStyle/>
          <a:p>
            <a:pPr lvl="0"/>
            <a:r>
              <a:rPr lang="en-US" noProof="0" dirty="0"/>
              <a:t>Standard body copy</a:t>
            </a:r>
          </a:p>
          <a:p>
            <a:pPr lvl="1"/>
            <a:r>
              <a:rPr lang="en-US" noProof="0" dirty="0"/>
              <a:t>Bullet point first level</a:t>
            </a:r>
          </a:p>
        </p:txBody>
      </p:sp>
      <p:grpSp>
        <p:nvGrpSpPr>
          <p:cNvPr id="16" name="Gruppieren 15"/>
          <p:cNvGrpSpPr/>
          <p:nvPr userDrawn="1"/>
        </p:nvGrpSpPr>
        <p:grpSpPr>
          <a:xfrm>
            <a:off x="873124" y="-190500"/>
            <a:ext cx="10740315" cy="166968"/>
            <a:chOff x="654843" y="-45909"/>
            <a:chExt cx="8055236" cy="35481"/>
          </a:xfrm>
        </p:grpSpPr>
        <p:cxnSp>
          <p:nvCxnSpPr>
            <p:cNvPr id="9" name="Gerade Verbindung 8"/>
            <p:cNvCxnSpPr/>
            <p:nvPr userDrawn="1"/>
          </p:nvCxnSpPr>
          <p:spPr>
            <a:xfrm flipV="1">
              <a:off x="654843" y="-45909"/>
              <a:ext cx="0" cy="35481"/>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flipV="1">
              <a:off x="8710079" y="-45909"/>
              <a:ext cx="0" cy="35481"/>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cxnSp>
          <p:nvCxnSpPr>
            <p:cNvPr id="34" name="Gerade Verbindung 33"/>
            <p:cNvCxnSpPr/>
            <p:nvPr userDrawn="1"/>
          </p:nvCxnSpPr>
          <p:spPr>
            <a:xfrm flipV="1">
              <a:off x="4704634" y="-45909"/>
              <a:ext cx="0" cy="35481"/>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grpSp>
      <p:grpSp>
        <p:nvGrpSpPr>
          <p:cNvPr id="22" name="Gruppieren 21"/>
          <p:cNvGrpSpPr/>
          <p:nvPr userDrawn="1"/>
        </p:nvGrpSpPr>
        <p:grpSpPr>
          <a:xfrm>
            <a:off x="-182879" y="1625311"/>
            <a:ext cx="152401" cy="4771395"/>
            <a:chOff x="-80315" y="1625310"/>
            <a:chExt cx="57456" cy="4771395"/>
          </a:xfrm>
        </p:grpSpPr>
        <p:cxnSp>
          <p:nvCxnSpPr>
            <p:cNvPr id="19" name="Gerade Verbindung 18"/>
            <p:cNvCxnSpPr/>
            <p:nvPr userDrawn="1"/>
          </p:nvCxnSpPr>
          <p:spPr>
            <a:xfrm rot="5400000" flipV="1">
              <a:off x="-51587" y="1596582"/>
              <a:ext cx="0" cy="57456"/>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userDrawn="1"/>
          </p:nvCxnSpPr>
          <p:spPr>
            <a:xfrm rot="5400000" flipV="1">
              <a:off x="-51587" y="6367977"/>
              <a:ext cx="0" cy="57456"/>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grpSp>
      <p:grpSp>
        <p:nvGrpSpPr>
          <p:cNvPr id="24" name="Gruppieren 23"/>
          <p:cNvGrpSpPr/>
          <p:nvPr userDrawn="1"/>
        </p:nvGrpSpPr>
        <p:grpSpPr>
          <a:xfrm>
            <a:off x="12201314" y="1625311"/>
            <a:ext cx="152401" cy="4771395"/>
            <a:chOff x="-80315" y="1625310"/>
            <a:chExt cx="57456" cy="4771395"/>
          </a:xfrm>
        </p:grpSpPr>
        <p:cxnSp>
          <p:nvCxnSpPr>
            <p:cNvPr id="25" name="Gerade Verbindung 24"/>
            <p:cNvCxnSpPr/>
            <p:nvPr userDrawn="1"/>
          </p:nvCxnSpPr>
          <p:spPr>
            <a:xfrm rot="5400000" flipV="1">
              <a:off x="-51587" y="1596582"/>
              <a:ext cx="0" cy="57456"/>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userDrawn="1"/>
          </p:nvCxnSpPr>
          <p:spPr>
            <a:xfrm rot="5400000" flipV="1">
              <a:off x="-51587" y="6367977"/>
              <a:ext cx="0" cy="57456"/>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grpSp>
      <p:grpSp>
        <p:nvGrpSpPr>
          <p:cNvPr id="27" name="Gruppieren 26"/>
          <p:cNvGrpSpPr/>
          <p:nvPr userDrawn="1"/>
        </p:nvGrpSpPr>
        <p:grpSpPr>
          <a:xfrm>
            <a:off x="873124" y="6877050"/>
            <a:ext cx="10740315" cy="85726"/>
            <a:chOff x="654843" y="-45909"/>
            <a:chExt cx="8055236" cy="35481"/>
          </a:xfrm>
        </p:grpSpPr>
        <p:cxnSp>
          <p:nvCxnSpPr>
            <p:cNvPr id="28" name="Gerade Verbindung 27"/>
            <p:cNvCxnSpPr/>
            <p:nvPr userDrawn="1"/>
          </p:nvCxnSpPr>
          <p:spPr>
            <a:xfrm flipV="1">
              <a:off x="654843" y="-45909"/>
              <a:ext cx="0" cy="35481"/>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cxnSp>
          <p:nvCxnSpPr>
            <p:cNvPr id="29" name="Gerade Verbindung 28"/>
            <p:cNvCxnSpPr/>
            <p:nvPr userDrawn="1"/>
          </p:nvCxnSpPr>
          <p:spPr>
            <a:xfrm flipV="1">
              <a:off x="8710079" y="-45909"/>
              <a:ext cx="0" cy="35481"/>
            </a:xfrm>
            <a:prstGeom prst="line">
              <a:avLst/>
            </a:prstGeom>
            <a:ln w="3175">
              <a:solidFill>
                <a:srgbClr val="D5D6D2"/>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28121472"/>
      </p:ext>
    </p:extLst>
  </p:cSld>
  <p:clrMap bg1="lt1" tx1="dk1" bg2="lt2" tx2="dk2" accent1="accent1" accent2="accent2" accent3="accent3" accent4="accent4" accent5="accent5" accent6="accent6" hlink="hlink" folHlink="folHlink"/>
  <p:sldLayoutIdLst>
    <p:sldLayoutId id="2147483835" r:id="rId1"/>
    <p:sldLayoutId id="2147483837" r:id="rId2"/>
    <p:sldLayoutId id="2147483889" r:id="rId3"/>
    <p:sldLayoutId id="2147483893" r:id="rId4"/>
    <p:sldLayoutId id="2147483782" r:id="rId5"/>
    <p:sldLayoutId id="2147483796" r:id="rId6"/>
  </p:sldLayoutIdLst>
  <p:transition>
    <p:fade/>
  </p:transition>
  <p:hf sldNum="0" hdr="0" dt="0"/>
  <p:txStyles>
    <p:titleStyle>
      <a:lvl1pPr algn="l" defTabSz="457200" rtl="0" eaLnBrk="1" latinLnBrk="0" hangingPunct="1">
        <a:lnSpc>
          <a:spcPct val="80000"/>
        </a:lnSpc>
        <a:spcBef>
          <a:spcPct val="0"/>
        </a:spcBef>
        <a:buNone/>
        <a:defRPr sz="3000" kern="1200" cap="all" baseline="0">
          <a:solidFill>
            <a:schemeClr val="bg2"/>
          </a:solidFill>
          <a:latin typeface="Eurostile Bold" panose="020B0804020202050204" pitchFamily="34" charset="0"/>
          <a:ea typeface="+mj-ea"/>
          <a:cs typeface="+mj-cs"/>
        </a:defRPr>
      </a:lvl1pPr>
    </p:titleStyle>
    <p:body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id-ID" altLang="en-US"/>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id-ID"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0CAB57F-0496-43B3-8216-4F7BB4178F2F}" type="datetimeFigureOut">
              <a:rPr lang="id-ID">
                <a:solidFill>
                  <a:srgbClr val="3F3F3F">
                    <a:tint val="75000"/>
                  </a:srgbClr>
                </a:solidFill>
                <a:ea typeface="+mn-ea"/>
                <a:cs typeface="+mn-cs"/>
              </a:rPr>
              <a:pPr>
                <a:defRPr/>
              </a:pPr>
              <a:t>12/01/2019</a:t>
            </a:fld>
            <a:endParaRPr lang="id-ID" dirty="0">
              <a:solidFill>
                <a:srgbClr val="3F3F3F">
                  <a:tint val="75000"/>
                </a:srgbClr>
              </a:solidFill>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d-ID" dirty="0">
              <a:solidFill>
                <a:srgbClr val="3F3F3F">
                  <a:tint val="75000"/>
                </a:srgbClr>
              </a:solidFill>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5FCF9E9-BA16-4FA4-AD64-29481D3DEC82}" type="slidenum">
              <a:rPr lang="id-ID">
                <a:solidFill>
                  <a:srgbClr val="3F3F3F">
                    <a:tint val="75000"/>
                  </a:srgbClr>
                </a:solidFill>
                <a:ea typeface="+mn-ea"/>
                <a:cs typeface="+mn-cs"/>
              </a:rPr>
              <a:pPr>
                <a:defRPr/>
              </a:pPr>
              <a:t>‹#›</a:t>
            </a:fld>
            <a:endParaRPr lang="id-ID" dirty="0">
              <a:solidFill>
                <a:srgbClr val="3F3F3F">
                  <a:tint val="75000"/>
                </a:srgbClr>
              </a:solidFill>
              <a:ea typeface="+mn-ea"/>
              <a:cs typeface="+mn-cs"/>
            </a:endParaRPr>
          </a:p>
        </p:txBody>
      </p:sp>
    </p:spTree>
    <p:extLst>
      <p:ext uri="{BB962C8B-B14F-4D97-AF65-F5344CB8AC3E}">
        <p14:creationId xmlns:p14="http://schemas.microsoft.com/office/powerpoint/2010/main" val="3694166839"/>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4001" r:id="rId13"/>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Lato" pitchFamily="34" charset="0"/>
        </a:defRPr>
      </a:lvl2pPr>
      <a:lvl3pPr algn="l" rtl="0" eaLnBrk="0" fontAlgn="base" hangingPunct="0">
        <a:lnSpc>
          <a:spcPct val="90000"/>
        </a:lnSpc>
        <a:spcBef>
          <a:spcPct val="0"/>
        </a:spcBef>
        <a:spcAft>
          <a:spcPct val="0"/>
        </a:spcAft>
        <a:defRPr sz="4400">
          <a:solidFill>
            <a:schemeClr val="tx1"/>
          </a:solidFill>
          <a:latin typeface="Lato" pitchFamily="34" charset="0"/>
        </a:defRPr>
      </a:lvl3pPr>
      <a:lvl4pPr algn="l" rtl="0" eaLnBrk="0" fontAlgn="base" hangingPunct="0">
        <a:lnSpc>
          <a:spcPct val="90000"/>
        </a:lnSpc>
        <a:spcBef>
          <a:spcPct val="0"/>
        </a:spcBef>
        <a:spcAft>
          <a:spcPct val="0"/>
        </a:spcAft>
        <a:defRPr sz="4400">
          <a:solidFill>
            <a:schemeClr val="tx1"/>
          </a:solidFill>
          <a:latin typeface="Lato" pitchFamily="34" charset="0"/>
        </a:defRPr>
      </a:lvl4pPr>
      <a:lvl5pPr algn="l" rtl="0" eaLnBrk="0" fontAlgn="base" hangingPunct="0">
        <a:lnSpc>
          <a:spcPct val="90000"/>
        </a:lnSpc>
        <a:spcBef>
          <a:spcPct val="0"/>
        </a:spcBef>
        <a:spcAft>
          <a:spcPct val="0"/>
        </a:spcAft>
        <a:defRPr sz="4400">
          <a:solidFill>
            <a:schemeClr val="tx1"/>
          </a:solidFill>
          <a:latin typeface="Lato" pitchFamily="34" charset="0"/>
        </a:defRPr>
      </a:lvl5pPr>
      <a:lvl6pPr marL="457200" algn="l" rtl="0" fontAlgn="base">
        <a:lnSpc>
          <a:spcPct val="90000"/>
        </a:lnSpc>
        <a:spcBef>
          <a:spcPct val="0"/>
        </a:spcBef>
        <a:spcAft>
          <a:spcPct val="0"/>
        </a:spcAft>
        <a:defRPr sz="4400">
          <a:solidFill>
            <a:schemeClr val="tx1"/>
          </a:solidFill>
          <a:latin typeface="Lato" pitchFamily="34" charset="0"/>
        </a:defRPr>
      </a:lvl6pPr>
      <a:lvl7pPr marL="914400" algn="l" rtl="0" fontAlgn="base">
        <a:lnSpc>
          <a:spcPct val="90000"/>
        </a:lnSpc>
        <a:spcBef>
          <a:spcPct val="0"/>
        </a:spcBef>
        <a:spcAft>
          <a:spcPct val="0"/>
        </a:spcAft>
        <a:defRPr sz="4400">
          <a:solidFill>
            <a:schemeClr val="tx1"/>
          </a:solidFill>
          <a:latin typeface="Lato" pitchFamily="34" charset="0"/>
        </a:defRPr>
      </a:lvl7pPr>
      <a:lvl8pPr marL="1371600" algn="l" rtl="0" fontAlgn="base">
        <a:lnSpc>
          <a:spcPct val="90000"/>
        </a:lnSpc>
        <a:spcBef>
          <a:spcPct val="0"/>
        </a:spcBef>
        <a:spcAft>
          <a:spcPct val="0"/>
        </a:spcAft>
        <a:defRPr sz="4400">
          <a:solidFill>
            <a:schemeClr val="tx1"/>
          </a:solidFill>
          <a:latin typeface="Lato" pitchFamily="34" charset="0"/>
        </a:defRPr>
      </a:lvl8pPr>
      <a:lvl9pPr marL="1828800" algn="l" rtl="0" fontAlgn="base">
        <a:lnSpc>
          <a:spcPct val="90000"/>
        </a:lnSpc>
        <a:spcBef>
          <a:spcPct val="0"/>
        </a:spcBef>
        <a:spcAft>
          <a:spcPct val="0"/>
        </a:spcAft>
        <a:defRPr sz="4400">
          <a:solidFill>
            <a:schemeClr val="tx1"/>
          </a:solidFill>
          <a:latin typeface="Lato"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3552DC-5528-5040-B79A-E943E6D59BE9}"/>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802592" y="4149185"/>
            <a:ext cx="11058525" cy="669925"/>
          </a:xfrm>
        </p:spPr>
        <p:txBody>
          <a:bodyPr rtlCol="0">
            <a:noAutofit/>
          </a:bodyPr>
          <a:lstStyle/>
          <a:p>
            <a:pPr eaLnBrk="1" fontAlgn="auto" hangingPunct="1">
              <a:spcAft>
                <a:spcPts val="0"/>
              </a:spcAft>
              <a:defRPr/>
            </a:pPr>
            <a:r>
              <a:rPr lang="en-US" sz="4400" b="1" dirty="0">
                <a:solidFill>
                  <a:schemeClr val="tx2"/>
                </a:solidFill>
                <a:latin typeface="Eurostile Bold" panose="020B0804020202050204" pitchFamily="34" charset="0"/>
              </a:rPr>
              <a:t>HFFA</a:t>
            </a:r>
            <a:br>
              <a:rPr lang="en-US" sz="4400" b="1" dirty="0">
                <a:solidFill>
                  <a:schemeClr val="tx2"/>
                </a:solidFill>
                <a:latin typeface="Eurostile Bold" panose="020B0804020202050204" pitchFamily="34" charset="0"/>
              </a:rPr>
            </a:br>
            <a:r>
              <a:rPr lang="en-US" sz="4400" b="1" dirty="0">
                <a:solidFill>
                  <a:schemeClr val="tx2"/>
                </a:solidFill>
                <a:latin typeface="Eurostile Bold" panose="020B0804020202050204" pitchFamily="34" charset="0"/>
              </a:rPr>
              <a:t>Membership Study Results</a:t>
            </a:r>
            <a:br>
              <a:rPr lang="en-US" sz="4400" b="1" dirty="0">
                <a:solidFill>
                  <a:schemeClr val="tx2"/>
                </a:solidFill>
                <a:latin typeface="Eurostile Bold" panose="020B0804020202050204" pitchFamily="34" charset="0"/>
              </a:rPr>
            </a:br>
            <a:r>
              <a:rPr lang="en-US" sz="4400" b="1" dirty="0">
                <a:solidFill>
                  <a:schemeClr val="tx2"/>
                </a:solidFill>
                <a:latin typeface="Eurostile Bold" panose="020B0804020202050204" pitchFamily="34" charset="0"/>
              </a:rPr>
              <a:t>Wave 2</a:t>
            </a:r>
            <a:endParaRPr lang="id-ID" sz="4400" b="1" dirty="0">
              <a:solidFill>
                <a:schemeClr val="tx2"/>
              </a:solidFill>
              <a:latin typeface="Eurostile Bold" panose="020B0804020202050204" pitchFamily="34" charset="0"/>
            </a:endParaRPr>
          </a:p>
        </p:txBody>
      </p:sp>
      <p:sp>
        <p:nvSpPr>
          <p:cNvPr id="3" name="Subtitle 2"/>
          <p:cNvSpPr>
            <a:spLocks noGrp="1"/>
          </p:cNvSpPr>
          <p:nvPr>
            <p:ph type="subTitle" idx="1"/>
          </p:nvPr>
        </p:nvSpPr>
        <p:spPr>
          <a:xfrm>
            <a:off x="802592" y="5285652"/>
            <a:ext cx="9144000" cy="420687"/>
          </a:xfrm>
        </p:spPr>
        <p:txBody>
          <a:bodyPr>
            <a:noAutofit/>
          </a:bodyPr>
          <a:lstStyle/>
          <a:p>
            <a:pPr eaLnBrk="1" hangingPunct="1"/>
            <a:r>
              <a:rPr lang="en-US" altLang="en-US" sz="2400" b="1" dirty="0">
                <a:solidFill>
                  <a:schemeClr val="tx2"/>
                </a:solidFill>
              </a:rPr>
              <a:t>October 2018</a:t>
            </a:r>
            <a:endParaRPr lang="id-ID" altLang="en-US" sz="2400" b="1" dirty="0">
              <a:solidFill>
                <a:schemeClr val="tx2"/>
              </a:solidFill>
            </a:endParaRPr>
          </a:p>
        </p:txBody>
      </p:sp>
    </p:spTree>
    <p:extLst>
      <p:ext uri="{BB962C8B-B14F-4D97-AF65-F5344CB8AC3E}">
        <p14:creationId xmlns:p14="http://schemas.microsoft.com/office/powerpoint/2010/main" val="1652866671"/>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b="1" cap="none" dirty="0">
                <a:solidFill>
                  <a:schemeClr val="accent6"/>
                </a:solidFill>
              </a:rPr>
              <a:t>Adding group training options and nutrition are of most interest</a:t>
            </a:r>
          </a:p>
        </p:txBody>
      </p:sp>
      <p:sp>
        <p:nvSpPr>
          <p:cNvPr id="8" name="Text Placeholder 7"/>
          <p:cNvSpPr>
            <a:spLocks noGrp="1"/>
          </p:cNvSpPr>
          <p:nvPr>
            <p:ph type="body" idx="13"/>
          </p:nvPr>
        </p:nvSpPr>
        <p:spPr/>
        <p:txBody>
          <a:bodyPr>
            <a:noAutofit/>
          </a:bodyPr>
          <a:lstStyle/>
          <a:p>
            <a:r>
              <a:rPr lang="en-US" dirty="0">
                <a:solidFill>
                  <a:schemeClr val="tx2"/>
                </a:solidFill>
              </a:rPr>
              <a:t>There is little change to the ranking of what members see as important adds to the facility’s programming – the responses are largely focused on good nutrition (classes, concessions) and smaller group training.</a:t>
            </a:r>
          </a:p>
        </p:txBody>
      </p:sp>
      <p:pic>
        <p:nvPicPr>
          <p:cNvPr id="5" name="Picture 4">
            <a:extLst>
              <a:ext uri="{FF2B5EF4-FFF2-40B4-BE49-F238E27FC236}">
                <a16:creationId xmlns:a16="http://schemas.microsoft.com/office/drawing/2014/main" id="{9E68098D-9EE4-3141-84A8-88CAFF62D897}"/>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l="1924" t="3932" r="2807" b="7189"/>
          <a:stretch/>
        </p:blipFill>
        <p:spPr>
          <a:xfrm>
            <a:off x="6221828" y="2580298"/>
            <a:ext cx="5565381" cy="2525531"/>
          </a:xfrm>
          <a:prstGeom prst="rect">
            <a:avLst/>
          </a:prstGeom>
        </p:spPr>
      </p:pic>
      <p:pic>
        <p:nvPicPr>
          <p:cNvPr id="10" name="Picture 9">
            <a:extLst>
              <a:ext uri="{FF2B5EF4-FFF2-40B4-BE49-F238E27FC236}">
                <a16:creationId xmlns:a16="http://schemas.microsoft.com/office/drawing/2014/main" id="{D23CE53B-4351-0C40-B0F8-9E9732195EE7}"/>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l="1846" t="2077" r="1863" b="3171"/>
          <a:stretch/>
        </p:blipFill>
        <p:spPr>
          <a:xfrm>
            <a:off x="385991" y="2580298"/>
            <a:ext cx="5594186" cy="2525531"/>
          </a:xfrm>
          <a:prstGeom prst="rect">
            <a:avLst/>
          </a:prstGeom>
        </p:spPr>
      </p:pic>
      <p:sp>
        <p:nvSpPr>
          <p:cNvPr id="11" name="Text Placeholder 8">
            <a:extLst>
              <a:ext uri="{FF2B5EF4-FFF2-40B4-BE49-F238E27FC236}">
                <a16:creationId xmlns:a16="http://schemas.microsoft.com/office/drawing/2014/main" id="{023FF8CF-705F-0E40-A935-CB46AA69CE7D}"/>
              </a:ext>
            </a:extLst>
          </p:cNvPr>
          <p:cNvSpPr txBox="1">
            <a:spLocks/>
          </p:cNvSpPr>
          <p:nvPr/>
        </p:nvSpPr>
        <p:spPr>
          <a:xfrm>
            <a:off x="792480" y="6090849"/>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en-US" sz="800" dirty="0"/>
          </a:p>
          <a:p>
            <a:pPr fontAlgn="auto">
              <a:spcAft>
                <a:spcPts val="0"/>
              </a:spcAft>
            </a:pPr>
            <a:r>
              <a:rPr lang="de-DE" sz="800" dirty="0"/>
              <a:t>Question 2: </a:t>
            </a:r>
            <a:r>
              <a:rPr lang="en-US" sz="800" dirty="0"/>
              <a:t>In considering the potential of new programs, please let us know  which of the following would be of interest to you. Respondents dragged the options in order of importance.</a:t>
            </a:r>
            <a:endParaRPr lang="de-DE" sz="800" dirty="0"/>
          </a:p>
          <a:p>
            <a:pPr fontAlgn="auto">
              <a:spcAft>
                <a:spcPts val="0"/>
              </a:spcAft>
            </a:pPr>
            <a:r>
              <a:rPr lang="de-DE" sz="800" dirty="0"/>
              <a:t>Source: </a:t>
            </a:r>
            <a:r>
              <a:rPr lang="en-US" sz="800" dirty="0"/>
              <a:t>HFFA Membership Survey, W1, September-October 2017 / W2, October 2018</a:t>
            </a:r>
          </a:p>
        </p:txBody>
      </p:sp>
    </p:spTree>
    <p:extLst>
      <p:ext uri="{BB962C8B-B14F-4D97-AF65-F5344CB8AC3E}">
        <p14:creationId xmlns:p14="http://schemas.microsoft.com/office/powerpoint/2010/main" val="230476603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b="1" cap="none" dirty="0">
                <a:solidFill>
                  <a:schemeClr val="accent6"/>
                </a:solidFill>
              </a:rPr>
              <a:t>Satisfaction metrics are up across the board</a:t>
            </a:r>
          </a:p>
        </p:txBody>
      </p:sp>
      <p:sp>
        <p:nvSpPr>
          <p:cNvPr id="5" name="Text Placeholder 4">
            <a:extLst>
              <a:ext uri="{FF2B5EF4-FFF2-40B4-BE49-F238E27FC236}">
                <a16:creationId xmlns:a16="http://schemas.microsoft.com/office/drawing/2014/main" id="{69335D9E-CCE1-9846-8C8C-C2E88BCE7D2C}"/>
              </a:ext>
            </a:extLst>
          </p:cNvPr>
          <p:cNvSpPr>
            <a:spLocks noGrp="1"/>
          </p:cNvSpPr>
          <p:nvPr>
            <p:ph type="body" idx="13"/>
          </p:nvPr>
        </p:nvSpPr>
        <p:spPr>
          <a:xfrm>
            <a:off x="784149" y="1217779"/>
            <a:ext cx="10394713" cy="638711"/>
          </a:xfrm>
        </p:spPr>
        <p:txBody>
          <a:bodyPr>
            <a:noAutofit/>
          </a:bodyPr>
          <a:lstStyle/>
          <a:p>
            <a:r>
              <a:rPr lang="en-US" dirty="0">
                <a:solidFill>
                  <a:schemeClr val="accent6"/>
                </a:solidFill>
              </a:rPr>
              <a:t>In both years of the study, the Staff/Instructors/Coaches earn the highest satisfaction marks from members. Children’s services remained essentially flat. </a:t>
            </a:r>
          </a:p>
        </p:txBody>
      </p:sp>
      <p:graphicFrame>
        <p:nvGraphicFramePr>
          <p:cNvPr id="9" name="Chart 8">
            <a:extLst>
              <a:ext uri="{FF2B5EF4-FFF2-40B4-BE49-F238E27FC236}">
                <a16:creationId xmlns:a16="http://schemas.microsoft.com/office/drawing/2014/main" id="{AFC9E3C9-CF69-5540-8039-7360392BB7B2}"/>
              </a:ext>
            </a:extLst>
          </p:cNvPr>
          <p:cNvGraphicFramePr>
            <a:graphicFrameLocks/>
          </p:cNvGraphicFramePr>
          <p:nvPr>
            <p:extLst>
              <p:ext uri="{D42A27DB-BD31-4B8C-83A1-F6EECF244321}">
                <p14:modId xmlns:p14="http://schemas.microsoft.com/office/powerpoint/2010/main" val="2876576079"/>
              </p:ext>
            </p:extLst>
          </p:nvPr>
        </p:nvGraphicFramePr>
        <p:xfrm>
          <a:off x="1903833" y="1977938"/>
          <a:ext cx="7532267" cy="4112911"/>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8">
            <a:extLst>
              <a:ext uri="{FF2B5EF4-FFF2-40B4-BE49-F238E27FC236}">
                <a16:creationId xmlns:a16="http://schemas.microsoft.com/office/drawing/2014/main" id="{9813A3EC-9D55-8D44-9AB0-74F1277B5BEC}"/>
              </a:ext>
            </a:extLst>
          </p:cNvPr>
          <p:cNvSpPr txBox="1">
            <a:spLocks/>
          </p:cNvSpPr>
          <p:nvPr/>
        </p:nvSpPr>
        <p:spPr>
          <a:xfrm>
            <a:off x="792480" y="6090849"/>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de-DE" sz="800" dirty="0"/>
          </a:p>
          <a:p>
            <a:pPr fontAlgn="auto">
              <a:spcAft>
                <a:spcPts val="0"/>
              </a:spcAft>
            </a:pPr>
            <a:r>
              <a:rPr lang="en-US" sz="800" dirty="0"/>
              <a:t>Question 3: Next, we would like you to rate your satisfaction with each of the following elements of the facility. Respondents were asked to rank each element from 1-5 stars, 5 being highest</a:t>
            </a:r>
            <a:endParaRPr lang="de-DE" sz="800" dirty="0"/>
          </a:p>
          <a:p>
            <a:pPr fontAlgn="auto">
              <a:spcAft>
                <a:spcPts val="0"/>
              </a:spcAft>
            </a:pPr>
            <a:r>
              <a:rPr lang="de-DE" sz="800" dirty="0"/>
              <a:t>Source: </a:t>
            </a:r>
            <a:r>
              <a:rPr lang="en-US" sz="800" dirty="0"/>
              <a:t>HFFA Membership Survey, W1, September-October 2017 / W2, October 2018</a:t>
            </a:r>
          </a:p>
        </p:txBody>
      </p:sp>
    </p:spTree>
    <p:extLst>
      <p:ext uri="{BB962C8B-B14F-4D97-AF65-F5344CB8AC3E}">
        <p14:creationId xmlns:p14="http://schemas.microsoft.com/office/powerpoint/2010/main" val="174128490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b="1" cap="none" dirty="0">
                <a:solidFill>
                  <a:schemeClr val="accent6"/>
                </a:solidFill>
              </a:rPr>
              <a:t>Membership agrees that additions have been beneficial</a:t>
            </a:r>
          </a:p>
        </p:txBody>
      </p:sp>
      <p:sp>
        <p:nvSpPr>
          <p:cNvPr id="5" name="Text Placeholder 4">
            <a:extLst>
              <a:ext uri="{FF2B5EF4-FFF2-40B4-BE49-F238E27FC236}">
                <a16:creationId xmlns:a16="http://schemas.microsoft.com/office/drawing/2014/main" id="{69335D9E-CCE1-9846-8C8C-C2E88BCE7D2C}"/>
              </a:ext>
            </a:extLst>
          </p:cNvPr>
          <p:cNvSpPr>
            <a:spLocks noGrp="1"/>
          </p:cNvSpPr>
          <p:nvPr>
            <p:ph type="body" idx="13"/>
          </p:nvPr>
        </p:nvSpPr>
        <p:spPr>
          <a:xfrm>
            <a:off x="784149" y="1217779"/>
            <a:ext cx="10884110" cy="638711"/>
          </a:xfrm>
        </p:spPr>
        <p:txBody>
          <a:bodyPr>
            <a:noAutofit/>
          </a:bodyPr>
          <a:lstStyle/>
          <a:p>
            <a:r>
              <a:rPr lang="en-US" dirty="0">
                <a:solidFill>
                  <a:schemeClr val="accent6"/>
                </a:solidFill>
              </a:rPr>
              <a:t>Nearly 80% of the respondents registered some level of agreement that HFFA has provided an improved offering of classes and overall member experience in the last year.</a:t>
            </a:r>
          </a:p>
        </p:txBody>
      </p:sp>
      <p:graphicFrame>
        <p:nvGraphicFramePr>
          <p:cNvPr id="10" name="Chart 9">
            <a:extLst>
              <a:ext uri="{FF2B5EF4-FFF2-40B4-BE49-F238E27FC236}">
                <a16:creationId xmlns:a16="http://schemas.microsoft.com/office/drawing/2014/main" id="{065CBFF2-8080-9446-80BD-3294C9AAF1A8}"/>
              </a:ext>
            </a:extLst>
          </p:cNvPr>
          <p:cNvGraphicFramePr>
            <a:graphicFrameLocks/>
          </p:cNvGraphicFramePr>
          <p:nvPr>
            <p:extLst>
              <p:ext uri="{D42A27DB-BD31-4B8C-83A1-F6EECF244321}">
                <p14:modId xmlns:p14="http://schemas.microsoft.com/office/powerpoint/2010/main" val="1958888801"/>
              </p:ext>
            </p:extLst>
          </p:nvPr>
        </p:nvGraphicFramePr>
        <p:xfrm>
          <a:off x="1626489" y="1896880"/>
          <a:ext cx="8707374" cy="3903886"/>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8">
            <a:extLst>
              <a:ext uri="{FF2B5EF4-FFF2-40B4-BE49-F238E27FC236}">
                <a16:creationId xmlns:a16="http://schemas.microsoft.com/office/drawing/2014/main" id="{1E46AD88-3E82-9145-98A3-61B4F777ECF1}"/>
              </a:ext>
            </a:extLst>
          </p:cNvPr>
          <p:cNvSpPr txBox="1">
            <a:spLocks/>
          </p:cNvSpPr>
          <p:nvPr/>
        </p:nvSpPr>
        <p:spPr>
          <a:xfrm>
            <a:off x="792480" y="6090849"/>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de-DE" sz="800" dirty="0"/>
          </a:p>
          <a:p>
            <a:pPr fontAlgn="auto">
              <a:spcAft>
                <a:spcPts val="0"/>
              </a:spcAft>
            </a:pPr>
            <a:r>
              <a:rPr lang="en-US" sz="800" dirty="0"/>
              <a:t>Question 4: Over the past year, HFFA has improved the program offerings and member experience. Respondents were asked to rate their level of agreement with the statement.</a:t>
            </a:r>
            <a:endParaRPr lang="de-DE" sz="800" dirty="0"/>
          </a:p>
          <a:p>
            <a:pPr fontAlgn="auto">
              <a:spcAft>
                <a:spcPts val="0"/>
              </a:spcAft>
            </a:pPr>
            <a:r>
              <a:rPr lang="de-DE" sz="800" dirty="0"/>
              <a:t>Source: </a:t>
            </a:r>
            <a:r>
              <a:rPr lang="en-US" sz="800" dirty="0"/>
              <a:t>HFFA Membership Survey, W1, September-October 2017 / W2, October 2018 (question not fielded in W1)</a:t>
            </a:r>
          </a:p>
        </p:txBody>
      </p:sp>
    </p:spTree>
    <p:extLst>
      <p:ext uri="{BB962C8B-B14F-4D97-AF65-F5344CB8AC3E}">
        <p14:creationId xmlns:p14="http://schemas.microsoft.com/office/powerpoint/2010/main" val="244919065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rshu.com/articles/images-website/articles/presidents-on-us-paper-money/one-hundred-100-dollar-bill.jpg"/>
          <p:cNvPicPr>
            <a:picLocks noChangeAspect="1" noChangeArrowheads="1"/>
          </p:cNvPicPr>
          <p:nvPr/>
        </p:nvPicPr>
        <p:blipFill rotWithShape="1">
          <a:blip r:embed="rId3">
            <a:lum bright="70000" contrast="-70000"/>
            <a:extLst>
              <a:ext uri="{28A0092B-C50C-407E-A947-70E740481C1C}">
                <a14:useLocalDpi xmlns:a14="http://schemas.microsoft.com/office/drawing/2010/main" val="0"/>
              </a:ext>
            </a:extLst>
          </a:blip>
          <a:srcRect l="1747" t="6369" r="1697" b="2041"/>
          <a:stretch/>
        </p:blipFill>
        <p:spPr bwMode="auto">
          <a:xfrm>
            <a:off x="1906263" y="2316817"/>
            <a:ext cx="8064962" cy="3300512"/>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idx="4294967295"/>
          </p:nvPr>
        </p:nvSpPr>
        <p:spPr>
          <a:xfrm>
            <a:off x="792480" y="6090849"/>
            <a:ext cx="10375392" cy="399086"/>
          </a:xfrm>
        </p:spPr>
        <p:txBody>
          <a:bodyPr>
            <a:noAutofit/>
          </a:bodyPr>
          <a:lstStyle/>
          <a:p>
            <a:endParaRPr lang="en-US" sz="800" dirty="0"/>
          </a:p>
          <a:p>
            <a:r>
              <a:rPr lang="de-DE" sz="800" dirty="0"/>
              <a:t>Question 5: My membership is a good value. Respondents were asked to use a sliding scale.</a:t>
            </a:r>
          </a:p>
          <a:p>
            <a:pPr fontAlgn="auto">
              <a:spcAft>
                <a:spcPts val="0"/>
              </a:spcAft>
            </a:pPr>
            <a:r>
              <a:rPr lang="de-DE" sz="800" dirty="0"/>
              <a:t>Source: </a:t>
            </a:r>
            <a:r>
              <a:rPr lang="en-US" sz="800" dirty="0"/>
              <a:t>HFFA Membership Survey, W1, September-October 2017 / W2, October 2018</a:t>
            </a:r>
          </a:p>
        </p:txBody>
      </p:sp>
      <p:sp>
        <p:nvSpPr>
          <p:cNvPr id="7" name="Title 6"/>
          <p:cNvSpPr>
            <a:spLocks noGrp="1"/>
          </p:cNvSpPr>
          <p:nvPr>
            <p:ph type="title"/>
          </p:nvPr>
        </p:nvSpPr>
        <p:spPr/>
        <p:txBody>
          <a:bodyPr/>
          <a:lstStyle/>
          <a:p>
            <a:r>
              <a:rPr lang="en-US" sz="2800" b="1" cap="none" dirty="0">
                <a:solidFill>
                  <a:schemeClr val="accent6"/>
                </a:solidFill>
              </a:rPr>
              <a:t>Members still believe you are priced fairly…</a:t>
            </a:r>
          </a:p>
        </p:txBody>
      </p:sp>
      <p:sp>
        <p:nvSpPr>
          <p:cNvPr id="8" name="Text Placeholder 7"/>
          <p:cNvSpPr>
            <a:spLocks noGrp="1"/>
          </p:cNvSpPr>
          <p:nvPr>
            <p:ph type="body" idx="13"/>
          </p:nvPr>
        </p:nvSpPr>
        <p:spPr/>
        <p:txBody>
          <a:bodyPr>
            <a:noAutofit/>
          </a:bodyPr>
          <a:lstStyle/>
          <a:p>
            <a:r>
              <a:rPr lang="en-US" dirty="0">
                <a:solidFill>
                  <a:schemeClr val="tx2"/>
                </a:solidFill>
              </a:rPr>
              <a:t>Price perception has migrated to the mid-line in 2018, whereas in 2017 it was perceived just slightly higher.</a:t>
            </a:r>
          </a:p>
        </p:txBody>
      </p:sp>
      <p:sp>
        <p:nvSpPr>
          <p:cNvPr id="45" name="TextBox 44"/>
          <p:cNvSpPr txBox="1"/>
          <p:nvPr/>
        </p:nvSpPr>
        <p:spPr>
          <a:xfrm>
            <a:off x="641805" y="2040198"/>
            <a:ext cx="1947477"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“A Steal”</a:t>
            </a:r>
          </a:p>
        </p:txBody>
      </p:sp>
      <p:sp>
        <p:nvSpPr>
          <p:cNvPr id="46" name="TextBox 45"/>
          <p:cNvSpPr txBox="1"/>
          <p:nvPr/>
        </p:nvSpPr>
        <p:spPr>
          <a:xfrm>
            <a:off x="8757006" y="2007268"/>
            <a:ext cx="2765228"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“Too Expensive”</a:t>
            </a:r>
          </a:p>
        </p:txBody>
      </p:sp>
      <p:graphicFrame>
        <p:nvGraphicFramePr>
          <p:cNvPr id="6" name="Chart 5"/>
          <p:cNvGraphicFramePr/>
          <p:nvPr>
            <p:extLst>
              <p:ext uri="{D42A27DB-BD31-4B8C-83A1-F6EECF244321}">
                <p14:modId xmlns:p14="http://schemas.microsoft.com/office/powerpoint/2010/main" val="3577849037"/>
              </p:ext>
            </p:extLst>
          </p:nvPr>
        </p:nvGraphicFramePr>
        <p:xfrm>
          <a:off x="1848403" y="1723250"/>
          <a:ext cx="7975559" cy="3515802"/>
        </p:xfrm>
        <a:graphic>
          <a:graphicData uri="http://schemas.openxmlformats.org/drawingml/2006/chart">
            <c:chart xmlns:c="http://schemas.openxmlformats.org/drawingml/2006/chart" xmlns:r="http://schemas.openxmlformats.org/officeDocument/2006/relationships" r:id="rId4"/>
          </a:graphicData>
        </a:graphic>
      </p:graphicFrame>
      <p:cxnSp>
        <p:nvCxnSpPr>
          <p:cNvPr id="1030" name="Straight Connector 1029"/>
          <p:cNvCxnSpPr/>
          <p:nvPr/>
        </p:nvCxnSpPr>
        <p:spPr>
          <a:xfrm flipH="1">
            <a:off x="5889643" y="1889239"/>
            <a:ext cx="11574" cy="4201610"/>
          </a:xfrm>
          <a:prstGeom prst="line">
            <a:avLst/>
          </a:prstGeom>
          <a:ln w="5715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985948" y="3729039"/>
            <a:ext cx="3903695" cy="338554"/>
          </a:xfrm>
          <a:prstGeom prst="rect">
            <a:avLst/>
          </a:prstGeom>
          <a:no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2017 = 55.7</a:t>
            </a:r>
          </a:p>
        </p:txBody>
      </p:sp>
      <p:sp>
        <p:nvSpPr>
          <p:cNvPr id="20" name="TextBox 19"/>
          <p:cNvSpPr txBox="1"/>
          <p:nvPr/>
        </p:nvSpPr>
        <p:spPr>
          <a:xfrm>
            <a:off x="1985948" y="5034609"/>
            <a:ext cx="3903695" cy="338554"/>
          </a:xfrm>
          <a:prstGeom prst="rect">
            <a:avLst/>
          </a:prstGeom>
          <a:no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Vitality = 59.7</a:t>
            </a:r>
          </a:p>
        </p:txBody>
      </p:sp>
      <p:sp>
        <p:nvSpPr>
          <p:cNvPr id="12" name="TextBox 11">
            <a:extLst>
              <a:ext uri="{FF2B5EF4-FFF2-40B4-BE49-F238E27FC236}">
                <a16:creationId xmlns:a16="http://schemas.microsoft.com/office/drawing/2014/main" id="{F92BD976-246E-0949-80C3-946FFF28775D}"/>
              </a:ext>
            </a:extLst>
          </p:cNvPr>
          <p:cNvSpPr txBox="1"/>
          <p:nvPr/>
        </p:nvSpPr>
        <p:spPr>
          <a:xfrm>
            <a:off x="1997522" y="4537865"/>
            <a:ext cx="3903695" cy="338554"/>
          </a:xfrm>
          <a:prstGeom prst="rect">
            <a:avLst/>
          </a:prstGeom>
          <a:no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2018 = 51.0</a:t>
            </a:r>
          </a:p>
        </p:txBody>
      </p:sp>
    </p:spTree>
    <p:extLst>
      <p:ext uri="{BB962C8B-B14F-4D97-AF65-F5344CB8AC3E}">
        <p14:creationId xmlns:p14="http://schemas.microsoft.com/office/powerpoint/2010/main" val="373315082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b="1" cap="none" dirty="0">
                <a:solidFill>
                  <a:schemeClr val="accent6"/>
                </a:solidFill>
              </a:rPr>
              <a:t>Results, value and facility quality are the Top 3 most important</a:t>
            </a:r>
          </a:p>
        </p:txBody>
      </p:sp>
      <p:sp>
        <p:nvSpPr>
          <p:cNvPr id="5" name="Text Placeholder 4">
            <a:extLst>
              <a:ext uri="{FF2B5EF4-FFF2-40B4-BE49-F238E27FC236}">
                <a16:creationId xmlns:a16="http://schemas.microsoft.com/office/drawing/2014/main" id="{69335D9E-CCE1-9846-8C8C-C2E88BCE7D2C}"/>
              </a:ext>
            </a:extLst>
          </p:cNvPr>
          <p:cNvSpPr>
            <a:spLocks noGrp="1"/>
          </p:cNvSpPr>
          <p:nvPr>
            <p:ph type="body" idx="13"/>
          </p:nvPr>
        </p:nvSpPr>
        <p:spPr>
          <a:xfrm>
            <a:off x="784149" y="1217779"/>
            <a:ext cx="10884110" cy="638711"/>
          </a:xfrm>
        </p:spPr>
        <p:txBody>
          <a:bodyPr>
            <a:noAutofit/>
          </a:bodyPr>
          <a:lstStyle/>
          <a:p>
            <a:r>
              <a:rPr lang="en-US" dirty="0">
                <a:solidFill>
                  <a:schemeClr val="accent6"/>
                </a:solidFill>
              </a:rPr>
              <a:t>There is little change to the “order” of the most important elements to members which is a good result in terms of executing a growth plan for the facility.</a:t>
            </a:r>
          </a:p>
        </p:txBody>
      </p:sp>
      <p:graphicFrame>
        <p:nvGraphicFramePr>
          <p:cNvPr id="8" name="Chart 7">
            <a:extLst>
              <a:ext uri="{FF2B5EF4-FFF2-40B4-BE49-F238E27FC236}">
                <a16:creationId xmlns:a16="http://schemas.microsoft.com/office/drawing/2014/main" id="{0FA9614F-43F6-D843-BFFC-870E1E2A4390}"/>
              </a:ext>
            </a:extLst>
          </p:cNvPr>
          <p:cNvGraphicFramePr>
            <a:graphicFrameLocks/>
          </p:cNvGraphicFramePr>
          <p:nvPr>
            <p:extLst>
              <p:ext uri="{D42A27DB-BD31-4B8C-83A1-F6EECF244321}">
                <p14:modId xmlns:p14="http://schemas.microsoft.com/office/powerpoint/2010/main" val="582580410"/>
              </p:ext>
            </p:extLst>
          </p:nvPr>
        </p:nvGraphicFramePr>
        <p:xfrm>
          <a:off x="1996225" y="1910328"/>
          <a:ext cx="7718824" cy="431016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8">
            <a:extLst>
              <a:ext uri="{FF2B5EF4-FFF2-40B4-BE49-F238E27FC236}">
                <a16:creationId xmlns:a16="http://schemas.microsoft.com/office/drawing/2014/main" id="{BD1EE074-9752-BB44-BC22-CC0D52587A61}"/>
              </a:ext>
            </a:extLst>
          </p:cNvPr>
          <p:cNvSpPr txBox="1">
            <a:spLocks/>
          </p:cNvSpPr>
          <p:nvPr/>
        </p:nvSpPr>
        <p:spPr>
          <a:xfrm>
            <a:off x="792480" y="6090849"/>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en-US" sz="800" dirty="0"/>
          </a:p>
          <a:p>
            <a:pPr fontAlgn="auto">
              <a:spcAft>
                <a:spcPts val="0"/>
              </a:spcAft>
            </a:pPr>
            <a:r>
              <a:rPr lang="de-DE" sz="800" dirty="0"/>
              <a:t>Question 6: </a:t>
            </a:r>
            <a:r>
              <a:rPr lang="en-US" sz="800" dirty="0"/>
              <a:t>How important are each of the following reasons when thinking about your membership? Respondents were asked to rate each on a scale of 1-5, 5 being highest.</a:t>
            </a:r>
            <a:endParaRPr lang="de-DE" sz="800" dirty="0"/>
          </a:p>
          <a:p>
            <a:pPr fontAlgn="auto">
              <a:spcAft>
                <a:spcPts val="0"/>
              </a:spcAft>
            </a:pPr>
            <a:r>
              <a:rPr lang="de-DE" sz="800" dirty="0"/>
              <a:t>Source: </a:t>
            </a:r>
            <a:r>
              <a:rPr lang="en-US" sz="800" dirty="0"/>
              <a:t>HFFA Membership Survey, W1, September-October 2017 / W2, October 2018</a:t>
            </a:r>
          </a:p>
        </p:txBody>
      </p:sp>
    </p:spTree>
    <p:extLst>
      <p:ext uri="{BB962C8B-B14F-4D97-AF65-F5344CB8AC3E}">
        <p14:creationId xmlns:p14="http://schemas.microsoft.com/office/powerpoint/2010/main" val="387663697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865ED88-CC3A-3042-BBEE-0B3BC999C21F}"/>
              </a:ext>
            </a:extLst>
          </p:cNvPr>
          <p:cNvSpPr>
            <a:spLocks noGrp="1"/>
          </p:cNvSpPr>
          <p:nvPr>
            <p:ph type="title"/>
          </p:nvPr>
        </p:nvSpPr>
        <p:spPr>
          <a:xfrm>
            <a:off x="814848" y="756115"/>
            <a:ext cx="8053564" cy="461665"/>
          </a:xfrm>
        </p:spPr>
        <p:txBody>
          <a:bodyPr/>
          <a:lstStyle/>
          <a:p>
            <a:r>
              <a:rPr lang="en-US" sz="2700" b="1" cap="none" dirty="0">
                <a:solidFill>
                  <a:schemeClr val="accent6"/>
                </a:solidFill>
              </a:rPr>
              <a:t>The NPS measure for HFFA has improved dramatically</a:t>
            </a:r>
          </a:p>
        </p:txBody>
      </p:sp>
      <p:sp>
        <p:nvSpPr>
          <p:cNvPr id="8" name="Text Placeholder 7">
            <a:extLst>
              <a:ext uri="{FF2B5EF4-FFF2-40B4-BE49-F238E27FC236}">
                <a16:creationId xmlns:a16="http://schemas.microsoft.com/office/drawing/2014/main" id="{CC657D40-A86F-0D45-9DF9-4E0B57ADAD26}"/>
              </a:ext>
            </a:extLst>
          </p:cNvPr>
          <p:cNvSpPr>
            <a:spLocks noGrp="1"/>
          </p:cNvSpPr>
          <p:nvPr>
            <p:ph type="body" idx="13"/>
          </p:nvPr>
        </p:nvSpPr>
        <p:spPr>
          <a:xfrm>
            <a:off x="814848" y="1242723"/>
            <a:ext cx="10473262" cy="345113"/>
          </a:xfrm>
        </p:spPr>
        <p:txBody>
          <a:bodyPr>
            <a:noAutofit/>
          </a:bodyPr>
          <a:lstStyle/>
          <a:p>
            <a:r>
              <a:rPr lang="en-US" dirty="0">
                <a:solidFill>
                  <a:schemeClr val="tx2"/>
                </a:solidFill>
              </a:rPr>
              <a:t>NPS is a measure of customers’ overall loyalty to your business. The score is calculated by taking the percentage of respondents who are Promoters (Scores 9-10) and subtracting the percentage of respondents who are Detractors (Scores 0-6). No credit is given for those classified as Neutrals (Scores 7-8) This will generate a score ranging from -100 to 100, which is your Net Promoter Score.</a:t>
            </a:r>
          </a:p>
        </p:txBody>
      </p:sp>
      <p:sp>
        <p:nvSpPr>
          <p:cNvPr id="2" name="TextBox 1">
            <a:extLst>
              <a:ext uri="{FF2B5EF4-FFF2-40B4-BE49-F238E27FC236}">
                <a16:creationId xmlns:a16="http://schemas.microsoft.com/office/drawing/2014/main" id="{55CE1906-866C-B948-9B01-F03F2B75BABF}"/>
              </a:ext>
            </a:extLst>
          </p:cNvPr>
          <p:cNvSpPr txBox="1"/>
          <p:nvPr/>
        </p:nvSpPr>
        <p:spPr>
          <a:xfrm>
            <a:off x="3058509" y="4235670"/>
            <a:ext cx="2019064" cy="584775"/>
          </a:xfrm>
          <a:prstGeom prst="rect">
            <a:avLst/>
          </a:prstGeom>
          <a:noFill/>
        </p:spPr>
        <p:txBody>
          <a:bodyPr wrap="square" rtlCol="0">
            <a:spAutoFit/>
          </a:bodyPr>
          <a:lstStyle/>
          <a:p>
            <a:pPr algn="ctr"/>
            <a:r>
              <a:rPr lang="en-US" sz="3200" b="1" dirty="0">
                <a:solidFill>
                  <a:schemeClr val="bg1"/>
                </a:solidFill>
              </a:rPr>
              <a:t>NPS = 93</a:t>
            </a:r>
          </a:p>
        </p:txBody>
      </p:sp>
      <p:sp>
        <p:nvSpPr>
          <p:cNvPr id="12" name="TextBox 11">
            <a:extLst>
              <a:ext uri="{FF2B5EF4-FFF2-40B4-BE49-F238E27FC236}">
                <a16:creationId xmlns:a16="http://schemas.microsoft.com/office/drawing/2014/main" id="{41DA0395-D1A1-D94D-94AF-894B5CC11CE0}"/>
              </a:ext>
            </a:extLst>
          </p:cNvPr>
          <p:cNvSpPr txBox="1"/>
          <p:nvPr/>
        </p:nvSpPr>
        <p:spPr>
          <a:xfrm>
            <a:off x="280696" y="3647822"/>
            <a:ext cx="2019064" cy="584775"/>
          </a:xfrm>
          <a:prstGeom prst="rect">
            <a:avLst/>
          </a:prstGeom>
          <a:noFill/>
        </p:spPr>
        <p:txBody>
          <a:bodyPr wrap="square" rtlCol="0">
            <a:spAutoFit/>
          </a:bodyPr>
          <a:lstStyle/>
          <a:p>
            <a:pPr algn="ctr"/>
            <a:r>
              <a:rPr lang="en-US" sz="3200" b="1" dirty="0">
                <a:solidFill>
                  <a:schemeClr val="tx1">
                    <a:lumMod val="75000"/>
                  </a:schemeClr>
                </a:solidFill>
              </a:rPr>
              <a:t>NPS = 27</a:t>
            </a:r>
          </a:p>
        </p:txBody>
      </p:sp>
      <p:graphicFrame>
        <p:nvGraphicFramePr>
          <p:cNvPr id="3" name="Chart 2">
            <a:extLst>
              <a:ext uri="{FF2B5EF4-FFF2-40B4-BE49-F238E27FC236}">
                <a16:creationId xmlns:a16="http://schemas.microsoft.com/office/drawing/2014/main" id="{95E95C92-75B7-0C41-8DE7-247E898033DF}"/>
              </a:ext>
            </a:extLst>
          </p:cNvPr>
          <p:cNvGraphicFramePr/>
          <p:nvPr>
            <p:extLst>
              <p:ext uri="{D42A27DB-BD31-4B8C-83A1-F6EECF244321}">
                <p14:modId xmlns:p14="http://schemas.microsoft.com/office/powerpoint/2010/main" val="1430458777"/>
              </p:ext>
            </p:extLst>
          </p:nvPr>
        </p:nvGraphicFramePr>
        <p:xfrm>
          <a:off x="1541010" y="2355254"/>
          <a:ext cx="5054062" cy="336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E967B787-AD50-6246-983A-6AA449A0E69A}"/>
              </a:ext>
            </a:extLst>
          </p:cNvPr>
          <p:cNvGraphicFramePr/>
          <p:nvPr>
            <p:extLst>
              <p:ext uri="{D42A27DB-BD31-4B8C-83A1-F6EECF244321}">
                <p14:modId xmlns:p14="http://schemas.microsoft.com/office/powerpoint/2010/main" val="986782465"/>
              </p:ext>
            </p:extLst>
          </p:nvPr>
        </p:nvGraphicFramePr>
        <p:xfrm>
          <a:off x="5466920" y="2355253"/>
          <a:ext cx="5054062" cy="3369375"/>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F7668604-D0C8-514F-84CF-72040512BF6B}"/>
              </a:ext>
            </a:extLst>
          </p:cNvPr>
          <p:cNvSpPr txBox="1"/>
          <p:nvPr/>
        </p:nvSpPr>
        <p:spPr>
          <a:xfrm>
            <a:off x="9728016" y="3647822"/>
            <a:ext cx="2019064" cy="584775"/>
          </a:xfrm>
          <a:prstGeom prst="rect">
            <a:avLst/>
          </a:prstGeom>
          <a:noFill/>
        </p:spPr>
        <p:txBody>
          <a:bodyPr wrap="square" rtlCol="0">
            <a:spAutoFit/>
          </a:bodyPr>
          <a:lstStyle/>
          <a:p>
            <a:pPr algn="ctr"/>
            <a:r>
              <a:rPr lang="en-US" sz="3200" b="1" dirty="0">
                <a:solidFill>
                  <a:schemeClr val="tx1">
                    <a:lumMod val="75000"/>
                  </a:schemeClr>
                </a:solidFill>
              </a:rPr>
              <a:t>NPS = 47</a:t>
            </a:r>
          </a:p>
        </p:txBody>
      </p:sp>
      <p:sp>
        <p:nvSpPr>
          <p:cNvPr id="15" name="Text Placeholder 4">
            <a:extLst>
              <a:ext uri="{FF2B5EF4-FFF2-40B4-BE49-F238E27FC236}">
                <a16:creationId xmlns:a16="http://schemas.microsoft.com/office/drawing/2014/main" id="{30C99CB1-BD4C-A641-9FC4-54494A3915D3}"/>
              </a:ext>
            </a:extLst>
          </p:cNvPr>
          <p:cNvSpPr>
            <a:spLocks noGrp="1"/>
          </p:cNvSpPr>
          <p:nvPr>
            <p:ph type="body" idx="17"/>
          </p:nvPr>
        </p:nvSpPr>
        <p:spPr>
          <a:xfrm>
            <a:off x="792481" y="6373368"/>
            <a:ext cx="10887287" cy="365760"/>
          </a:xfrm>
        </p:spPr>
        <p:txBody>
          <a:bodyPr/>
          <a:lstStyle/>
          <a:p>
            <a:r>
              <a:rPr lang="de-DE" dirty="0"/>
              <a:t>Question 7: How likely are you to recommend us? Respondents were asked to choose on a scale of 1-10.</a:t>
            </a:r>
          </a:p>
          <a:p>
            <a:pPr fontAlgn="auto">
              <a:spcAft>
                <a:spcPts val="0"/>
              </a:spcAft>
            </a:pPr>
            <a:r>
              <a:rPr lang="de-DE" dirty="0"/>
              <a:t>Source: </a:t>
            </a:r>
            <a:r>
              <a:rPr lang="en-US" dirty="0"/>
              <a:t>HFFA Membership Survey, W1, September-October 2017 / W2, October 2018</a:t>
            </a:r>
          </a:p>
          <a:p>
            <a:endParaRPr lang="en-US" dirty="0"/>
          </a:p>
        </p:txBody>
      </p:sp>
    </p:spTree>
    <p:extLst>
      <p:ext uri="{BB962C8B-B14F-4D97-AF65-F5344CB8AC3E}">
        <p14:creationId xmlns:p14="http://schemas.microsoft.com/office/powerpoint/2010/main" val="354434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b="1" cap="none" dirty="0">
                <a:solidFill>
                  <a:schemeClr val="accent6"/>
                </a:solidFill>
              </a:rPr>
              <a:t>The HFFA Strong program is rated best new addition</a:t>
            </a:r>
          </a:p>
        </p:txBody>
      </p:sp>
      <p:sp>
        <p:nvSpPr>
          <p:cNvPr id="5" name="Text Placeholder 4">
            <a:extLst>
              <a:ext uri="{FF2B5EF4-FFF2-40B4-BE49-F238E27FC236}">
                <a16:creationId xmlns:a16="http://schemas.microsoft.com/office/drawing/2014/main" id="{69335D9E-CCE1-9846-8C8C-C2E88BCE7D2C}"/>
              </a:ext>
            </a:extLst>
          </p:cNvPr>
          <p:cNvSpPr>
            <a:spLocks noGrp="1"/>
          </p:cNvSpPr>
          <p:nvPr>
            <p:ph type="body" idx="13"/>
          </p:nvPr>
        </p:nvSpPr>
        <p:spPr>
          <a:xfrm>
            <a:off x="784149" y="1217779"/>
            <a:ext cx="10884110" cy="638711"/>
          </a:xfrm>
        </p:spPr>
        <p:txBody>
          <a:bodyPr>
            <a:noAutofit/>
          </a:bodyPr>
          <a:lstStyle/>
          <a:p>
            <a:r>
              <a:rPr lang="en-US" dirty="0">
                <a:solidFill>
                  <a:schemeClr val="accent6"/>
                </a:solidFill>
              </a:rPr>
              <a:t>The new boot camp program by far captures the rating as the best addition. However, based on the comments section, there is likely some work to be done around programming, timing and equipment usage</a:t>
            </a:r>
          </a:p>
        </p:txBody>
      </p:sp>
      <p:graphicFrame>
        <p:nvGraphicFramePr>
          <p:cNvPr id="7" name="Chart 6">
            <a:extLst>
              <a:ext uri="{FF2B5EF4-FFF2-40B4-BE49-F238E27FC236}">
                <a16:creationId xmlns:a16="http://schemas.microsoft.com/office/drawing/2014/main" id="{5654A972-82D7-B24E-B2F1-042B9F7523F3}"/>
              </a:ext>
            </a:extLst>
          </p:cNvPr>
          <p:cNvGraphicFramePr>
            <a:graphicFrameLocks/>
          </p:cNvGraphicFramePr>
          <p:nvPr>
            <p:extLst>
              <p:ext uri="{D42A27DB-BD31-4B8C-83A1-F6EECF244321}">
                <p14:modId xmlns:p14="http://schemas.microsoft.com/office/powerpoint/2010/main" val="3969753164"/>
              </p:ext>
            </p:extLst>
          </p:nvPr>
        </p:nvGraphicFramePr>
        <p:xfrm>
          <a:off x="1637406" y="1856490"/>
          <a:ext cx="7975600" cy="410696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4">
            <a:extLst>
              <a:ext uri="{FF2B5EF4-FFF2-40B4-BE49-F238E27FC236}">
                <a16:creationId xmlns:a16="http://schemas.microsoft.com/office/drawing/2014/main" id="{3A2D2C9A-D36E-934B-98E2-CFB0FF1F094E}"/>
              </a:ext>
            </a:extLst>
          </p:cNvPr>
          <p:cNvSpPr>
            <a:spLocks noGrp="1"/>
          </p:cNvSpPr>
          <p:nvPr>
            <p:ph type="body" idx="17"/>
          </p:nvPr>
        </p:nvSpPr>
        <p:spPr>
          <a:xfrm>
            <a:off x="792481" y="6373368"/>
            <a:ext cx="10887287" cy="365760"/>
          </a:xfrm>
        </p:spPr>
        <p:txBody>
          <a:bodyPr/>
          <a:lstStyle/>
          <a:p>
            <a:r>
              <a:rPr lang="de-DE" dirty="0"/>
              <a:t>Question 8: What changes have been most beneficial to your experience at HFFA over the last year? Respondents were asked to choose an option from the selection.</a:t>
            </a:r>
          </a:p>
          <a:p>
            <a:pPr fontAlgn="auto">
              <a:spcAft>
                <a:spcPts val="0"/>
              </a:spcAft>
            </a:pPr>
            <a:r>
              <a:rPr lang="de-DE" dirty="0"/>
              <a:t>Source: </a:t>
            </a:r>
            <a:r>
              <a:rPr lang="en-US" dirty="0"/>
              <a:t>HFFA Membership Survey, W1, September-October 2017 / W2, October 2018</a:t>
            </a:r>
          </a:p>
          <a:p>
            <a:endParaRPr lang="en-US" dirty="0"/>
          </a:p>
        </p:txBody>
      </p:sp>
    </p:spTree>
    <p:extLst>
      <p:ext uri="{BB962C8B-B14F-4D97-AF65-F5344CB8AC3E}">
        <p14:creationId xmlns:p14="http://schemas.microsoft.com/office/powerpoint/2010/main" val="76698501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700" b="1" cap="none" dirty="0">
                <a:solidFill>
                  <a:schemeClr val="accent6"/>
                </a:solidFill>
              </a:rPr>
              <a:t>Quality and budget remain primary driver of renewal</a:t>
            </a:r>
          </a:p>
        </p:txBody>
      </p:sp>
      <p:sp>
        <p:nvSpPr>
          <p:cNvPr id="8" name="Text Placeholder 7"/>
          <p:cNvSpPr>
            <a:spLocks noGrp="1"/>
          </p:cNvSpPr>
          <p:nvPr>
            <p:ph type="body" idx="13"/>
          </p:nvPr>
        </p:nvSpPr>
        <p:spPr>
          <a:xfrm>
            <a:off x="784150" y="1242723"/>
            <a:ext cx="10493450" cy="345113"/>
          </a:xfrm>
        </p:spPr>
        <p:txBody>
          <a:bodyPr>
            <a:noAutofit/>
          </a:bodyPr>
          <a:lstStyle/>
          <a:p>
            <a:r>
              <a:rPr lang="en-US" dirty="0">
                <a:solidFill>
                  <a:schemeClr val="tx2"/>
                </a:solidFill>
              </a:rPr>
              <a:t>65% of respondents chose the quality of the staff, facility and their own budget as the drivers of their renewal decision. A lower percentage use achieving results as a driver of the renewal decision, though that occupies the most important element in other multi-option rankings.</a:t>
            </a:r>
          </a:p>
        </p:txBody>
      </p:sp>
      <p:graphicFrame>
        <p:nvGraphicFramePr>
          <p:cNvPr id="10" name="Table 9"/>
          <p:cNvGraphicFramePr>
            <a:graphicFrameLocks noGrp="1"/>
          </p:cNvGraphicFramePr>
          <p:nvPr>
            <p:extLst>
              <p:ext uri="{D42A27DB-BD31-4B8C-83A1-F6EECF244321}">
                <p14:modId xmlns:p14="http://schemas.microsoft.com/office/powerpoint/2010/main" val="3960885"/>
              </p:ext>
            </p:extLst>
          </p:nvPr>
        </p:nvGraphicFramePr>
        <p:xfrm>
          <a:off x="2190713" y="2449253"/>
          <a:ext cx="7255487" cy="2780178"/>
        </p:xfrm>
        <a:graphic>
          <a:graphicData uri="http://schemas.openxmlformats.org/drawingml/2006/table">
            <a:tbl>
              <a:tblPr firstRow="1" bandRow="1">
                <a:tableStyleId>{5C22544A-7EE6-4342-B048-85BDC9FD1C3A}</a:tableStyleId>
              </a:tblPr>
              <a:tblGrid>
                <a:gridCol w="3069629">
                  <a:extLst>
                    <a:ext uri="{9D8B030D-6E8A-4147-A177-3AD203B41FA5}">
                      <a16:colId xmlns:a16="http://schemas.microsoft.com/office/drawing/2014/main" val="20000"/>
                    </a:ext>
                  </a:extLst>
                </a:gridCol>
                <a:gridCol w="1395286">
                  <a:extLst>
                    <a:ext uri="{9D8B030D-6E8A-4147-A177-3AD203B41FA5}">
                      <a16:colId xmlns:a16="http://schemas.microsoft.com/office/drawing/2014/main" val="20001"/>
                    </a:ext>
                  </a:extLst>
                </a:gridCol>
                <a:gridCol w="1395286">
                  <a:extLst>
                    <a:ext uri="{9D8B030D-6E8A-4147-A177-3AD203B41FA5}">
                      <a16:colId xmlns:a16="http://schemas.microsoft.com/office/drawing/2014/main" val="20002"/>
                    </a:ext>
                  </a:extLst>
                </a:gridCol>
                <a:gridCol w="1395286">
                  <a:extLst>
                    <a:ext uri="{9D8B030D-6E8A-4147-A177-3AD203B41FA5}">
                      <a16:colId xmlns:a16="http://schemas.microsoft.com/office/drawing/2014/main" val="20003"/>
                    </a:ext>
                  </a:extLst>
                </a:gridCol>
              </a:tblGrid>
              <a:tr h="451658">
                <a:tc>
                  <a:txBody>
                    <a:bodyPr/>
                    <a:lstStyle/>
                    <a:p>
                      <a:pPr algn="ctr"/>
                      <a:endParaRPr lang="en-US" sz="1400" dirty="0">
                        <a:latin typeface="Arial" panose="020B0604020202020204" pitchFamily="34" charset="0"/>
                        <a:cs typeface="Arial" panose="020B0604020202020204" pitchFamily="34" charset="0"/>
                      </a:endParaRPr>
                    </a:p>
                  </a:txBody>
                  <a:tcPr marL="74932" marR="74932" marT="37466" marB="37466" anchor="ctr"/>
                </a:tc>
                <a:tc>
                  <a:txBody>
                    <a:bodyPr/>
                    <a:lstStyle/>
                    <a:p>
                      <a:pPr algn="ctr"/>
                      <a:r>
                        <a:rPr lang="en-US" sz="1400" dirty="0">
                          <a:latin typeface="Arial" panose="020B0604020202020204" pitchFamily="34" charset="0"/>
                          <a:cs typeface="Arial" panose="020B0604020202020204" pitchFamily="34" charset="0"/>
                        </a:rPr>
                        <a:t>2017</a:t>
                      </a:r>
                    </a:p>
                  </a:txBody>
                  <a:tcPr marL="74932" marR="74932" marT="37466" marB="37466" anchor="ctr"/>
                </a:tc>
                <a:tc>
                  <a:txBody>
                    <a:bodyPr/>
                    <a:lstStyle/>
                    <a:p>
                      <a:pPr algn="ctr"/>
                      <a:r>
                        <a:rPr lang="en-US" sz="1400" dirty="0">
                          <a:latin typeface="Arial" panose="020B0604020202020204" pitchFamily="34" charset="0"/>
                          <a:cs typeface="Arial" panose="020B0604020202020204" pitchFamily="34" charset="0"/>
                        </a:rPr>
                        <a:t>2018</a:t>
                      </a:r>
                    </a:p>
                  </a:txBody>
                  <a:tcPr marL="74932" marR="74932" marT="37466" marB="37466" anchor="ctr"/>
                </a:tc>
                <a:tc>
                  <a:txBody>
                    <a:bodyPr/>
                    <a:lstStyle/>
                    <a:p>
                      <a:pPr algn="ctr"/>
                      <a:r>
                        <a:rPr lang="en-US" sz="1400" dirty="0">
                          <a:latin typeface="Arial" panose="020B0604020202020204" pitchFamily="34" charset="0"/>
                          <a:cs typeface="Arial" panose="020B0604020202020204" pitchFamily="34" charset="0"/>
                        </a:rPr>
                        <a:t>Change</a:t>
                      </a:r>
                    </a:p>
                  </a:txBody>
                  <a:tcPr marL="74932" marR="74932" marT="37466" marB="37466" anchor="ctr"/>
                </a:tc>
                <a:extLst>
                  <a:ext uri="{0D108BD9-81ED-4DB2-BD59-A6C34878D82A}">
                    <a16:rowId xmlns:a16="http://schemas.microsoft.com/office/drawing/2014/main" val="10000"/>
                  </a:ext>
                </a:extLst>
              </a:tr>
              <a:tr h="465704">
                <a:tc>
                  <a:txBody>
                    <a:bodyPr/>
                    <a:lstStyle/>
                    <a:p>
                      <a:pPr algn="ctr"/>
                      <a:r>
                        <a:rPr lang="en-US" sz="1400" dirty="0">
                          <a:solidFill>
                            <a:schemeClr val="tx2"/>
                          </a:solidFill>
                          <a:latin typeface="Arial" panose="020B0604020202020204" pitchFamily="34" charset="0"/>
                          <a:cs typeface="Arial" panose="020B0604020202020204" pitchFamily="34" charset="0"/>
                        </a:rPr>
                        <a:t>Quality of staff and facility</a:t>
                      </a:r>
                    </a:p>
                  </a:txBody>
                  <a:tcPr marL="74932" marR="74932" marT="37466" marB="37466" anchor="ctr"/>
                </a:tc>
                <a:tc>
                  <a:txBody>
                    <a:bodyPr/>
                    <a:lstStyle/>
                    <a:p>
                      <a:pPr marL="0" algn="ctr" defTabSz="457200" rtl="0" eaLnBrk="1" latinLnBrk="0" hangingPunct="1"/>
                      <a:r>
                        <a:rPr lang="en-US" sz="1400" kern="1200" dirty="0">
                          <a:solidFill>
                            <a:schemeClr val="tx2"/>
                          </a:solidFill>
                          <a:latin typeface="Arial" panose="020B0604020202020204" pitchFamily="34" charset="0"/>
                          <a:cs typeface="Arial" panose="020B0604020202020204" pitchFamily="34" charset="0"/>
                        </a:rPr>
                        <a:t>34%</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35%</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+3%</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extLst>
                  <a:ext uri="{0D108BD9-81ED-4DB2-BD59-A6C34878D82A}">
                    <a16:rowId xmlns:a16="http://schemas.microsoft.com/office/drawing/2014/main" val="10001"/>
                  </a:ext>
                </a:extLst>
              </a:tr>
              <a:tr h="465704">
                <a:tc>
                  <a:txBody>
                    <a:bodyPr/>
                    <a:lstStyle/>
                    <a:p>
                      <a:pPr algn="ctr"/>
                      <a:r>
                        <a:rPr lang="en-US" sz="1400" dirty="0">
                          <a:solidFill>
                            <a:schemeClr val="tx2"/>
                          </a:solidFill>
                          <a:latin typeface="Arial" panose="020B0604020202020204" pitchFamily="34" charset="0"/>
                          <a:cs typeface="Arial" panose="020B0604020202020204" pitchFamily="34" charset="0"/>
                        </a:rPr>
                        <a:t>Budget</a:t>
                      </a:r>
                    </a:p>
                  </a:txBody>
                  <a:tcPr marL="74932" marR="74932" marT="37466" marB="37466" anchor="ctr"/>
                </a:tc>
                <a:tc>
                  <a:txBody>
                    <a:bodyPr/>
                    <a:lstStyle/>
                    <a:p>
                      <a:pPr marL="0" algn="ctr" defTabSz="457200" rtl="0" eaLnBrk="1" latinLnBrk="0" hangingPunct="1"/>
                      <a:r>
                        <a:rPr lang="en-US" sz="1400" kern="1200" dirty="0">
                          <a:solidFill>
                            <a:schemeClr val="tx2"/>
                          </a:solidFill>
                          <a:latin typeface="Arial" panose="020B0604020202020204" pitchFamily="34" charset="0"/>
                          <a:cs typeface="Arial" panose="020B0604020202020204" pitchFamily="34" charset="0"/>
                        </a:rPr>
                        <a:t>28%</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30%</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+7%</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extLst>
                  <a:ext uri="{0D108BD9-81ED-4DB2-BD59-A6C34878D82A}">
                    <a16:rowId xmlns:a16="http://schemas.microsoft.com/office/drawing/2014/main" val="10002"/>
                  </a:ext>
                </a:extLst>
              </a:tr>
              <a:tr h="465704">
                <a:tc>
                  <a:txBody>
                    <a:bodyPr/>
                    <a:lstStyle/>
                    <a:p>
                      <a:pPr algn="ctr"/>
                      <a:r>
                        <a:rPr lang="en-US" sz="1400" dirty="0">
                          <a:solidFill>
                            <a:schemeClr val="tx2"/>
                          </a:solidFill>
                          <a:latin typeface="Arial" panose="020B0604020202020204" pitchFamily="34" charset="0"/>
                          <a:cs typeface="Arial" panose="020B0604020202020204" pitchFamily="34" charset="0"/>
                        </a:rPr>
                        <a:t>Ability to Obtain Results</a:t>
                      </a:r>
                    </a:p>
                  </a:txBody>
                  <a:tcPr marL="74932" marR="74932" marT="37466" marB="37466" anchor="ctr"/>
                </a:tc>
                <a:tc>
                  <a:txBody>
                    <a:bodyPr/>
                    <a:lstStyle/>
                    <a:p>
                      <a:pPr marL="0" algn="ctr" defTabSz="457200" rtl="0" eaLnBrk="1" latinLnBrk="0" hangingPunct="1"/>
                      <a:r>
                        <a:rPr lang="en-US" sz="1400" kern="1200" dirty="0">
                          <a:solidFill>
                            <a:schemeClr val="tx2"/>
                          </a:solidFill>
                          <a:latin typeface="Arial" panose="020B0604020202020204" pitchFamily="34" charset="0"/>
                          <a:cs typeface="Arial" panose="020B0604020202020204" pitchFamily="34" charset="0"/>
                        </a:rPr>
                        <a:t>18%</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18%</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chemeClr val="tx2"/>
                          </a:solidFill>
                          <a:latin typeface="Arial" panose="020B0604020202020204" pitchFamily="34" charset="0"/>
                          <a:cs typeface="Arial" panose="020B0604020202020204" pitchFamily="34" charset="0"/>
                        </a:rPr>
                        <a:t>--</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extLst>
                  <a:ext uri="{0D108BD9-81ED-4DB2-BD59-A6C34878D82A}">
                    <a16:rowId xmlns:a16="http://schemas.microsoft.com/office/drawing/2014/main" val="10003"/>
                  </a:ext>
                </a:extLst>
              </a:tr>
              <a:tr h="465704">
                <a:tc>
                  <a:txBody>
                    <a:bodyPr/>
                    <a:lstStyle/>
                    <a:p>
                      <a:pPr algn="ctr"/>
                      <a:r>
                        <a:rPr lang="en-US" sz="1400" dirty="0">
                          <a:solidFill>
                            <a:schemeClr val="tx2"/>
                          </a:solidFill>
                          <a:latin typeface="Arial" panose="020B0604020202020204" pitchFamily="34" charset="0"/>
                          <a:cs typeface="Arial" panose="020B0604020202020204" pitchFamily="34" charset="0"/>
                        </a:rPr>
                        <a:t>Other commitments</a:t>
                      </a:r>
                    </a:p>
                  </a:txBody>
                  <a:tcPr marL="74932" marR="74932" marT="37466" marB="37466" anchor="ctr"/>
                </a:tc>
                <a:tc>
                  <a:txBody>
                    <a:bodyPr/>
                    <a:lstStyle/>
                    <a:p>
                      <a:pPr marL="0" algn="ctr" defTabSz="457200" rtl="0" eaLnBrk="1" latinLnBrk="0" hangingPunct="1"/>
                      <a:r>
                        <a:rPr lang="en-US" sz="1400" kern="1200" dirty="0">
                          <a:solidFill>
                            <a:schemeClr val="tx2"/>
                          </a:solidFill>
                          <a:latin typeface="Arial" panose="020B0604020202020204" pitchFamily="34" charset="0"/>
                          <a:cs typeface="Arial" panose="020B0604020202020204" pitchFamily="34" charset="0"/>
                        </a:rPr>
                        <a:t>11%</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8%</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-27%</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extLst>
                  <a:ext uri="{0D108BD9-81ED-4DB2-BD59-A6C34878D82A}">
                    <a16:rowId xmlns:a16="http://schemas.microsoft.com/office/drawing/2014/main" val="10004"/>
                  </a:ext>
                </a:extLst>
              </a:tr>
              <a:tr h="465704">
                <a:tc>
                  <a:txBody>
                    <a:bodyPr/>
                    <a:lstStyle/>
                    <a:p>
                      <a:pPr algn="ctr"/>
                      <a:r>
                        <a:rPr lang="en-US" sz="1400" dirty="0">
                          <a:solidFill>
                            <a:schemeClr val="tx2"/>
                          </a:solidFill>
                          <a:latin typeface="Arial" panose="020B0604020202020204" pitchFamily="34" charset="0"/>
                          <a:cs typeface="Arial" panose="020B0604020202020204" pitchFamily="34" charset="0"/>
                        </a:rPr>
                        <a:t>Other/not listed</a:t>
                      </a:r>
                    </a:p>
                  </a:txBody>
                  <a:tcPr marL="74932" marR="74932" marT="37466" marB="37466" anchor="ctr"/>
                </a:tc>
                <a:tc>
                  <a:txBody>
                    <a:bodyPr/>
                    <a:lstStyle/>
                    <a:p>
                      <a:pPr marL="0" algn="ctr" defTabSz="457200" rtl="0" eaLnBrk="1" latinLnBrk="0" hangingPunct="1"/>
                      <a:r>
                        <a:rPr lang="en-US" sz="1400" kern="1200" dirty="0">
                          <a:solidFill>
                            <a:schemeClr val="tx2"/>
                          </a:solidFill>
                          <a:latin typeface="Arial" panose="020B0604020202020204" pitchFamily="34" charset="0"/>
                          <a:cs typeface="Arial" panose="020B0604020202020204" pitchFamily="34" charset="0"/>
                        </a:rPr>
                        <a:t>9%</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9%</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tc>
                  <a:txBody>
                    <a:bodyPr/>
                    <a:lstStyle/>
                    <a:p>
                      <a:pPr marL="0" algn="ctr" defTabSz="457200" rtl="0" eaLnBrk="1" latinLnBrk="0" hangingPunct="1"/>
                      <a:r>
                        <a:rPr lang="en-US" sz="1400" dirty="0">
                          <a:solidFill>
                            <a:schemeClr val="tx2"/>
                          </a:solidFill>
                          <a:latin typeface="Arial" panose="020B0604020202020204" pitchFamily="34" charset="0"/>
                          <a:cs typeface="Arial" panose="020B0604020202020204" pitchFamily="34" charset="0"/>
                        </a:rPr>
                        <a:t>--</a:t>
                      </a:r>
                      <a:endParaRPr lang="en-US" sz="1400" kern="1200" baseline="30000" dirty="0">
                        <a:solidFill>
                          <a:schemeClr val="tx2"/>
                        </a:solidFill>
                        <a:latin typeface="Arial" panose="020B0604020202020204" pitchFamily="34" charset="0"/>
                        <a:ea typeface="+mn-ea"/>
                        <a:cs typeface="Arial" panose="020B0604020202020204" pitchFamily="34" charset="0"/>
                      </a:endParaRPr>
                    </a:p>
                  </a:txBody>
                  <a:tcPr marL="74932" marR="74932" marT="37466" marB="37466" anchor="ctr"/>
                </a:tc>
                <a:extLst>
                  <a:ext uri="{0D108BD9-81ED-4DB2-BD59-A6C34878D82A}">
                    <a16:rowId xmlns:a16="http://schemas.microsoft.com/office/drawing/2014/main" val="10005"/>
                  </a:ext>
                </a:extLst>
              </a:tr>
            </a:tbl>
          </a:graphicData>
        </a:graphic>
      </p:graphicFrame>
      <p:sp>
        <p:nvSpPr>
          <p:cNvPr id="6" name="Text Placeholder 8">
            <a:extLst>
              <a:ext uri="{FF2B5EF4-FFF2-40B4-BE49-F238E27FC236}">
                <a16:creationId xmlns:a16="http://schemas.microsoft.com/office/drawing/2014/main" id="{2695C97F-1567-3F48-8CCD-F60DA39D2F85}"/>
              </a:ext>
            </a:extLst>
          </p:cNvPr>
          <p:cNvSpPr txBox="1">
            <a:spLocks/>
          </p:cNvSpPr>
          <p:nvPr/>
        </p:nvSpPr>
        <p:spPr>
          <a:xfrm>
            <a:off x="792480" y="6090849"/>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en-US" sz="800" dirty="0"/>
          </a:p>
          <a:p>
            <a:pPr fontAlgn="auto">
              <a:spcAft>
                <a:spcPts val="0"/>
              </a:spcAft>
            </a:pPr>
            <a:r>
              <a:rPr lang="de-DE" sz="800" dirty="0"/>
              <a:t>Question 9: </a:t>
            </a:r>
            <a:r>
              <a:rPr lang="en-US" sz="800" dirty="0"/>
              <a:t>What is the most important factor that drives your decision when it's time to maintain your membership? Respondents were asked to pick only 1 factor.</a:t>
            </a:r>
            <a:endParaRPr lang="de-DE" sz="800" dirty="0"/>
          </a:p>
          <a:p>
            <a:pPr fontAlgn="auto">
              <a:spcAft>
                <a:spcPts val="0"/>
              </a:spcAft>
            </a:pPr>
            <a:r>
              <a:rPr lang="de-DE" sz="800" dirty="0"/>
              <a:t>Source: </a:t>
            </a:r>
            <a:r>
              <a:rPr lang="en-US" sz="800" dirty="0"/>
              <a:t>HFFA Membership Survey, W1, September-October 2017 / W2, October 2018</a:t>
            </a:r>
          </a:p>
        </p:txBody>
      </p:sp>
    </p:spTree>
    <p:extLst>
      <p:ext uri="{BB962C8B-B14F-4D97-AF65-F5344CB8AC3E}">
        <p14:creationId xmlns:p14="http://schemas.microsoft.com/office/powerpoint/2010/main" val="326835652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9" name="Text Placeholder 28"/>
          <p:cNvSpPr>
            <a:spLocks noGrp="1"/>
          </p:cNvSpPr>
          <p:nvPr>
            <p:ph type="body" idx="4294967295"/>
          </p:nvPr>
        </p:nvSpPr>
        <p:spPr>
          <a:xfrm>
            <a:off x="784149" y="1947772"/>
            <a:ext cx="10729754" cy="798475"/>
          </a:xfrm>
        </p:spPr>
        <p:txBody>
          <a:bodyPr>
            <a:noAutofit/>
          </a:bodyPr>
          <a:lstStyle/>
          <a:p>
            <a:pPr marL="285750" indent="-285750">
              <a:buFont typeface="Arial" panose="020B0604020202020204" pitchFamily="34" charset="0"/>
              <a:buChar char="•"/>
            </a:pPr>
            <a:r>
              <a:rPr lang="en-US" sz="2000" b="1" dirty="0">
                <a:solidFill>
                  <a:schemeClr val="tx2"/>
                </a:solidFill>
              </a:rPr>
              <a:t>Determine need for additional analysis based on initial results</a:t>
            </a:r>
          </a:p>
          <a:p>
            <a:pPr marL="285750" indent="-285750">
              <a:buFont typeface="Arial" panose="020B0604020202020204" pitchFamily="34" charset="0"/>
              <a:buChar char="•"/>
            </a:pPr>
            <a:endParaRPr lang="en-US" sz="2000" b="1" dirty="0">
              <a:solidFill>
                <a:schemeClr val="tx2"/>
              </a:solidFill>
            </a:endParaRPr>
          </a:p>
          <a:p>
            <a:pPr marL="285750" indent="-285750">
              <a:buFont typeface="Arial" panose="020B0604020202020204" pitchFamily="34" charset="0"/>
              <a:buChar char="•"/>
            </a:pPr>
            <a:r>
              <a:rPr lang="en-US" sz="2000" b="1" dirty="0">
                <a:solidFill>
                  <a:schemeClr val="tx2"/>
                </a:solidFill>
              </a:rPr>
              <a:t>Socialize results with staff and members – using recommendations</a:t>
            </a:r>
          </a:p>
          <a:p>
            <a:pPr marL="285750" indent="-285750">
              <a:buFont typeface="Arial" panose="020B0604020202020204" pitchFamily="34" charset="0"/>
              <a:buChar char="•"/>
            </a:pPr>
            <a:endParaRPr lang="en-US" sz="2000" b="1" dirty="0">
              <a:solidFill>
                <a:schemeClr val="tx2"/>
              </a:solidFill>
            </a:endParaRPr>
          </a:p>
          <a:p>
            <a:pPr marL="285750" indent="-285750">
              <a:buFont typeface="Arial" panose="020B0604020202020204" pitchFamily="34" charset="0"/>
              <a:buChar char="•"/>
            </a:pPr>
            <a:r>
              <a:rPr lang="en-US" sz="2000" b="1" dirty="0">
                <a:solidFill>
                  <a:schemeClr val="tx2"/>
                </a:solidFill>
              </a:rPr>
              <a:t>Further analyze the verbatims by members</a:t>
            </a:r>
          </a:p>
        </p:txBody>
      </p:sp>
      <p:sp>
        <p:nvSpPr>
          <p:cNvPr id="7" name="Title 6"/>
          <p:cNvSpPr>
            <a:spLocks noGrp="1"/>
          </p:cNvSpPr>
          <p:nvPr>
            <p:ph type="title"/>
          </p:nvPr>
        </p:nvSpPr>
        <p:spPr/>
        <p:txBody>
          <a:bodyPr/>
          <a:lstStyle/>
          <a:p>
            <a:r>
              <a:rPr lang="en-US" sz="2800" b="1" cap="none" dirty="0">
                <a:solidFill>
                  <a:schemeClr val="accent6"/>
                </a:solidFill>
              </a:rPr>
              <a:t>Next Steps</a:t>
            </a:r>
          </a:p>
        </p:txBody>
      </p:sp>
    </p:spTree>
    <p:extLst>
      <p:ext uri="{BB962C8B-B14F-4D97-AF65-F5344CB8AC3E}">
        <p14:creationId xmlns:p14="http://schemas.microsoft.com/office/powerpoint/2010/main" val="22560274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fad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fad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fade">
                                      <p:cBhvr>
                                        <p:cTn id="17" dur="5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4294967295"/>
          </p:nvPr>
        </p:nvSpPr>
        <p:spPr>
          <a:xfrm>
            <a:off x="792480" y="6309790"/>
            <a:ext cx="10375392" cy="399086"/>
          </a:xfrm>
        </p:spPr>
        <p:txBody>
          <a:bodyPr>
            <a:noAutofit/>
          </a:bodyPr>
          <a:lstStyle/>
          <a:p>
            <a:endParaRPr lang="de-DE" sz="800" dirty="0"/>
          </a:p>
          <a:p>
            <a:r>
              <a:rPr lang="de-DE" sz="800" dirty="0"/>
              <a:t>Source: </a:t>
            </a:r>
            <a:r>
              <a:rPr lang="en-US" sz="800" dirty="0"/>
              <a:t>HFFA Membership Survey, W1, September-October 2017 / W2, October 2018</a:t>
            </a:r>
          </a:p>
        </p:txBody>
      </p:sp>
      <p:sp>
        <p:nvSpPr>
          <p:cNvPr id="7" name="Title 6"/>
          <p:cNvSpPr>
            <a:spLocks noGrp="1"/>
          </p:cNvSpPr>
          <p:nvPr>
            <p:ph type="title"/>
          </p:nvPr>
        </p:nvSpPr>
        <p:spPr/>
        <p:txBody>
          <a:bodyPr/>
          <a:lstStyle/>
          <a:p>
            <a:r>
              <a:rPr lang="en-US" sz="2800" b="1" cap="none" dirty="0">
                <a:solidFill>
                  <a:schemeClr val="accent6"/>
                </a:solidFill>
              </a:rPr>
              <a:t>Response rate increased by more than 20%</a:t>
            </a:r>
          </a:p>
        </p:txBody>
      </p:sp>
      <p:sp>
        <p:nvSpPr>
          <p:cNvPr id="8" name="Text Placeholder 7"/>
          <p:cNvSpPr>
            <a:spLocks noGrp="1"/>
          </p:cNvSpPr>
          <p:nvPr>
            <p:ph type="body" idx="13"/>
          </p:nvPr>
        </p:nvSpPr>
        <p:spPr/>
        <p:txBody>
          <a:bodyPr>
            <a:noAutofit/>
          </a:bodyPr>
          <a:lstStyle/>
          <a:p>
            <a:r>
              <a:rPr lang="en-US" dirty="0">
                <a:solidFill>
                  <a:schemeClr val="accent6"/>
                </a:solidFill>
              </a:rPr>
              <a:t>This should be compared to the membership numbers, emails sent and channels used</a:t>
            </a:r>
          </a:p>
        </p:txBody>
      </p:sp>
      <p:graphicFrame>
        <p:nvGraphicFramePr>
          <p:cNvPr id="4" name="Table 3"/>
          <p:cNvGraphicFramePr>
            <a:graphicFrameLocks noGrp="1"/>
          </p:cNvGraphicFramePr>
          <p:nvPr>
            <p:extLst>
              <p:ext uri="{D42A27DB-BD31-4B8C-83A1-F6EECF244321}">
                <p14:modId xmlns:p14="http://schemas.microsoft.com/office/powerpoint/2010/main" val="4285336671"/>
              </p:ext>
            </p:extLst>
          </p:nvPr>
        </p:nvGraphicFramePr>
        <p:xfrm>
          <a:off x="2673699" y="3386785"/>
          <a:ext cx="6612954" cy="1508760"/>
        </p:xfrm>
        <a:graphic>
          <a:graphicData uri="http://schemas.openxmlformats.org/drawingml/2006/table">
            <a:tbl>
              <a:tblPr firstRow="1" bandRow="1">
                <a:tableStyleId>{5C22544A-7EE6-4342-B048-85BDC9FD1C3A}</a:tableStyleId>
              </a:tblPr>
              <a:tblGrid>
                <a:gridCol w="1879245">
                  <a:extLst>
                    <a:ext uri="{9D8B030D-6E8A-4147-A177-3AD203B41FA5}">
                      <a16:colId xmlns:a16="http://schemas.microsoft.com/office/drawing/2014/main" val="20000"/>
                    </a:ext>
                  </a:extLst>
                </a:gridCol>
                <a:gridCol w="1577903">
                  <a:extLst>
                    <a:ext uri="{9D8B030D-6E8A-4147-A177-3AD203B41FA5}">
                      <a16:colId xmlns:a16="http://schemas.microsoft.com/office/drawing/2014/main" val="20001"/>
                    </a:ext>
                  </a:extLst>
                </a:gridCol>
                <a:gridCol w="1577903">
                  <a:extLst>
                    <a:ext uri="{9D8B030D-6E8A-4147-A177-3AD203B41FA5}">
                      <a16:colId xmlns:a16="http://schemas.microsoft.com/office/drawing/2014/main" val="17538685"/>
                    </a:ext>
                  </a:extLst>
                </a:gridCol>
                <a:gridCol w="1577903">
                  <a:extLst>
                    <a:ext uri="{9D8B030D-6E8A-4147-A177-3AD203B41FA5}">
                      <a16:colId xmlns:a16="http://schemas.microsoft.com/office/drawing/2014/main" val="1632857188"/>
                    </a:ext>
                  </a:extLst>
                </a:gridCol>
              </a:tblGrid>
              <a:tr h="370840">
                <a:tc>
                  <a:txBody>
                    <a:bodyPr/>
                    <a:lstStyle/>
                    <a:p>
                      <a:endParaRPr lang="en-US" sz="2000" dirty="0">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2017</a:t>
                      </a:r>
                    </a:p>
                  </a:txBody>
                  <a:tcPr/>
                </a:tc>
                <a:tc>
                  <a:txBody>
                    <a:bodyPr/>
                    <a:lstStyle/>
                    <a:p>
                      <a:pPr algn="ctr"/>
                      <a:r>
                        <a:rPr lang="en-US" sz="1400" dirty="0">
                          <a:latin typeface="Arial" panose="020B0604020202020204" pitchFamily="34" charset="0"/>
                          <a:cs typeface="Arial" panose="020B0604020202020204" pitchFamily="34" charset="0"/>
                        </a:rPr>
                        <a:t>2018</a:t>
                      </a:r>
                    </a:p>
                  </a:txBody>
                  <a:tcPr/>
                </a:tc>
                <a:tc>
                  <a:txBody>
                    <a:bodyPr/>
                    <a:lstStyle/>
                    <a:p>
                      <a:pPr algn="ctr"/>
                      <a:r>
                        <a:rPr lang="en-US" sz="1400" dirty="0">
                          <a:latin typeface="Arial" panose="020B0604020202020204" pitchFamily="34" charset="0"/>
                          <a:cs typeface="Arial" panose="020B0604020202020204" pitchFamily="34" charset="0"/>
                        </a:rPr>
                        <a:t>Change</a:t>
                      </a:r>
                    </a:p>
                  </a:txBody>
                  <a:tcPr/>
                </a:tc>
                <a:extLst>
                  <a:ext uri="{0D108BD9-81ED-4DB2-BD59-A6C34878D82A}">
                    <a16:rowId xmlns:a16="http://schemas.microsoft.com/office/drawing/2014/main" val="10000"/>
                  </a:ext>
                </a:extLst>
              </a:tr>
              <a:tr h="370840">
                <a:tc>
                  <a:txBody>
                    <a:bodyPr/>
                    <a:lstStyle/>
                    <a:p>
                      <a:r>
                        <a:rPr lang="en-US" sz="1400" dirty="0">
                          <a:latin typeface="Arial" panose="020B0604020202020204" pitchFamily="34" charset="0"/>
                          <a:cs typeface="Arial" panose="020B0604020202020204" pitchFamily="34" charset="0"/>
                        </a:rPr>
                        <a:t>Surveys Started</a:t>
                      </a:r>
                    </a:p>
                  </a:txBody>
                  <a:tcPr anchor="ctr"/>
                </a:tc>
                <a:tc>
                  <a:txBody>
                    <a:bodyPr/>
                    <a:lstStyle/>
                    <a:p>
                      <a:pPr algn="ctr"/>
                      <a:r>
                        <a:rPr lang="en-US" sz="1400" dirty="0">
                          <a:latin typeface="Arial" panose="020B0604020202020204" pitchFamily="34" charset="0"/>
                          <a:cs typeface="Arial" panose="020B0604020202020204" pitchFamily="34" charset="0"/>
                        </a:rPr>
                        <a:t>396</a:t>
                      </a:r>
                    </a:p>
                  </a:txBody>
                  <a:tcPr anchor="ctr"/>
                </a:tc>
                <a:tc>
                  <a:txBody>
                    <a:bodyPr/>
                    <a:lstStyle/>
                    <a:p>
                      <a:pPr algn="ctr"/>
                      <a:r>
                        <a:rPr lang="en-US" sz="1400" dirty="0">
                          <a:latin typeface="Arial" panose="020B0604020202020204" pitchFamily="34" charset="0"/>
                          <a:cs typeface="Arial" panose="020B0604020202020204" pitchFamily="34" charset="0"/>
                        </a:rPr>
                        <a:t>438</a:t>
                      </a:r>
                    </a:p>
                  </a:txBody>
                  <a:tcPr anchor="ctr"/>
                </a:tc>
                <a:tc>
                  <a:txBody>
                    <a:bodyPr/>
                    <a:lstStyle/>
                    <a:p>
                      <a:pPr algn="ctr"/>
                      <a:r>
                        <a:rPr lang="en-US" sz="1400" dirty="0">
                          <a:latin typeface="Arial" panose="020B0604020202020204" pitchFamily="34" charset="0"/>
                          <a:cs typeface="Arial" panose="020B0604020202020204" pitchFamily="34" charset="0"/>
                        </a:rPr>
                        <a:t>+11%</a:t>
                      </a:r>
                    </a:p>
                  </a:txBody>
                  <a:tcPr anchor="ctr"/>
                </a:tc>
                <a:extLst>
                  <a:ext uri="{0D108BD9-81ED-4DB2-BD59-A6C34878D82A}">
                    <a16:rowId xmlns:a16="http://schemas.microsoft.com/office/drawing/2014/main" val="10004"/>
                  </a:ext>
                </a:extLst>
              </a:tr>
              <a:tr h="370840">
                <a:tc>
                  <a:txBody>
                    <a:bodyPr/>
                    <a:lstStyle/>
                    <a:p>
                      <a:r>
                        <a:rPr lang="en-US" sz="1400" dirty="0">
                          <a:latin typeface="Arial" panose="020B0604020202020204" pitchFamily="34" charset="0"/>
                          <a:cs typeface="Arial" panose="020B0604020202020204" pitchFamily="34" charset="0"/>
                        </a:rPr>
                        <a:t>Surveys Completed</a:t>
                      </a:r>
                    </a:p>
                  </a:txBody>
                  <a:tcPr anchor="ctr"/>
                </a:tc>
                <a:tc>
                  <a:txBody>
                    <a:bodyPr/>
                    <a:lstStyle/>
                    <a:p>
                      <a:pPr algn="ctr"/>
                      <a:r>
                        <a:rPr lang="en-US" sz="1400" dirty="0">
                          <a:latin typeface="Arial" panose="020B0604020202020204" pitchFamily="34" charset="0"/>
                          <a:cs typeface="Arial" panose="020B0604020202020204" pitchFamily="34" charset="0"/>
                        </a:rPr>
                        <a:t>275</a:t>
                      </a:r>
                    </a:p>
                  </a:txBody>
                  <a:tcPr anchor="ctr"/>
                </a:tc>
                <a:tc>
                  <a:txBody>
                    <a:bodyPr/>
                    <a:lstStyle/>
                    <a:p>
                      <a:pPr algn="ctr"/>
                      <a:r>
                        <a:rPr lang="en-US" sz="1400" dirty="0">
                          <a:latin typeface="Arial" panose="020B0604020202020204" pitchFamily="34" charset="0"/>
                          <a:cs typeface="Arial" panose="020B0604020202020204" pitchFamily="34" charset="0"/>
                        </a:rPr>
                        <a:t>333</a:t>
                      </a:r>
                    </a:p>
                  </a:txBody>
                  <a:tcPr anchor="ctr"/>
                </a:tc>
                <a:tc>
                  <a:txBody>
                    <a:bodyPr/>
                    <a:lstStyle/>
                    <a:p>
                      <a:pPr algn="ctr"/>
                      <a:r>
                        <a:rPr lang="en-US" sz="1400" dirty="0">
                          <a:latin typeface="Arial" panose="020B0604020202020204" pitchFamily="34" charset="0"/>
                          <a:cs typeface="Arial" panose="020B0604020202020204" pitchFamily="34" charset="0"/>
                        </a:rPr>
                        <a:t>+21%</a:t>
                      </a:r>
                    </a:p>
                  </a:txBody>
                  <a:tcPr anchor="ctr"/>
                </a:tc>
                <a:extLst>
                  <a:ext uri="{0D108BD9-81ED-4DB2-BD59-A6C34878D82A}">
                    <a16:rowId xmlns:a16="http://schemas.microsoft.com/office/drawing/2014/main" val="10005"/>
                  </a:ext>
                </a:extLst>
              </a:tr>
              <a:tr h="370840">
                <a:tc>
                  <a:txBody>
                    <a:bodyPr/>
                    <a:lstStyle/>
                    <a:p>
                      <a:r>
                        <a:rPr lang="en-US" sz="1400" dirty="0">
                          <a:latin typeface="Arial" panose="020B0604020202020204" pitchFamily="34" charset="0"/>
                          <a:cs typeface="Arial" panose="020B0604020202020204" pitchFamily="34" charset="0"/>
                        </a:rPr>
                        <a:t>% who</a:t>
                      </a:r>
                      <a:r>
                        <a:rPr lang="en-US" sz="1400" baseline="0" dirty="0">
                          <a:latin typeface="Arial" panose="020B0604020202020204" pitchFamily="34" charset="0"/>
                          <a:cs typeface="Arial" panose="020B0604020202020204" pitchFamily="34" charset="0"/>
                        </a:rPr>
                        <a:t> Started</a:t>
                      </a:r>
                      <a:endParaRPr lang="en-US" sz="1400" dirty="0">
                        <a:latin typeface="Arial" panose="020B0604020202020204" pitchFamily="34" charset="0"/>
                        <a:cs typeface="Arial" panose="020B0604020202020204" pitchFamily="34" charset="0"/>
                      </a:endParaRPr>
                    </a:p>
                  </a:txBody>
                  <a:tcPr anchor="ctr"/>
                </a:tc>
                <a:tc>
                  <a:txBody>
                    <a:bodyPr/>
                    <a:lstStyle/>
                    <a:p>
                      <a:pPr algn="ctr"/>
                      <a:r>
                        <a:rPr lang="en-US" sz="1400" dirty="0">
                          <a:latin typeface="Arial" panose="020B0604020202020204" pitchFamily="34" charset="0"/>
                          <a:cs typeface="Arial" panose="020B0604020202020204" pitchFamily="34" charset="0"/>
                        </a:rPr>
                        <a:t>69%</a:t>
                      </a:r>
                    </a:p>
                  </a:txBody>
                  <a:tcPr anchor="ctr">
                    <a:solidFill>
                      <a:srgbClr val="92D050"/>
                    </a:solidFill>
                  </a:tcPr>
                </a:tc>
                <a:tc>
                  <a:txBody>
                    <a:bodyPr/>
                    <a:lstStyle/>
                    <a:p>
                      <a:pPr algn="ctr"/>
                      <a:r>
                        <a:rPr lang="en-US" sz="1400" dirty="0">
                          <a:latin typeface="Arial" panose="020B0604020202020204" pitchFamily="34" charset="0"/>
                          <a:cs typeface="Arial" panose="020B0604020202020204" pitchFamily="34" charset="0"/>
                        </a:rPr>
                        <a:t>76%</a:t>
                      </a:r>
                    </a:p>
                  </a:txBody>
                  <a:tcPr anchor="ctr">
                    <a:solidFill>
                      <a:srgbClr val="92D050"/>
                    </a:solidFill>
                  </a:tcPr>
                </a:tc>
                <a:tc>
                  <a:txBody>
                    <a:bodyPr/>
                    <a:lstStyle/>
                    <a:p>
                      <a:pPr algn="ctr"/>
                      <a:r>
                        <a:rPr lang="en-US" sz="1400" dirty="0">
                          <a:latin typeface="Arial" panose="020B0604020202020204" pitchFamily="34" charset="0"/>
                          <a:cs typeface="Arial" panose="020B0604020202020204" pitchFamily="34" charset="0"/>
                        </a:rPr>
                        <a:t>--</a:t>
                      </a:r>
                    </a:p>
                  </a:txBody>
                  <a:tcPr anchor="ctr">
                    <a:solidFill>
                      <a:srgbClr val="92D050"/>
                    </a:solidFill>
                  </a:tcPr>
                </a:tc>
                <a:extLst>
                  <a:ext uri="{0D108BD9-81ED-4DB2-BD59-A6C34878D82A}">
                    <a16:rowId xmlns:a16="http://schemas.microsoft.com/office/drawing/2014/main" val="10006"/>
                  </a:ext>
                </a:extLst>
              </a:tr>
            </a:tbl>
          </a:graphicData>
        </a:graphic>
      </p:graphicFrame>
      <p:sp>
        <p:nvSpPr>
          <p:cNvPr id="10" name="Text Placeholder 28"/>
          <p:cNvSpPr>
            <a:spLocks noGrp="1"/>
          </p:cNvSpPr>
          <p:nvPr>
            <p:ph type="body" idx="4294967295"/>
          </p:nvPr>
        </p:nvSpPr>
        <p:spPr>
          <a:xfrm>
            <a:off x="784149" y="2091794"/>
            <a:ext cx="10729754" cy="798475"/>
          </a:xfrm>
        </p:spPr>
        <p:txBody>
          <a:bodyPr>
            <a:noAutofit/>
          </a:bodyPr>
          <a:lstStyle/>
          <a:p>
            <a:pPr marL="285750" indent="-285750">
              <a:buFont typeface="Arial" panose="020B0604020202020204" pitchFamily="34" charset="0"/>
              <a:buChar char="•"/>
            </a:pPr>
            <a:r>
              <a:rPr lang="en-US" sz="1600" dirty="0">
                <a:solidFill>
                  <a:schemeClr val="accent6"/>
                </a:solidFill>
              </a:rPr>
              <a:t>Survey launched October 8 and closed October 22</a:t>
            </a:r>
          </a:p>
          <a:p>
            <a:pPr marL="285750" indent="-285750">
              <a:buFont typeface="Arial" panose="020B0604020202020204" pitchFamily="34" charset="0"/>
              <a:buChar char="•"/>
            </a:pPr>
            <a:r>
              <a:rPr lang="en-US" sz="1600" dirty="0">
                <a:solidFill>
                  <a:schemeClr val="accent6"/>
                </a:solidFill>
              </a:rPr>
              <a:t>We received a total of 333 responses which derives a 95% confidence interval at +/- 10%</a:t>
            </a:r>
          </a:p>
        </p:txBody>
      </p:sp>
    </p:spTree>
    <p:extLst>
      <p:ext uri="{BB962C8B-B14F-4D97-AF65-F5344CB8AC3E}">
        <p14:creationId xmlns:p14="http://schemas.microsoft.com/office/powerpoint/2010/main" val="17446969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0"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p:cNvGraphicFramePr>
            <a:graphicFrameLocks noGrp="1"/>
          </p:cNvGraphicFramePr>
          <p:nvPr>
            <p:ph type="chart" sz="quarter" idx="16"/>
            <p:extLst>
              <p:ext uri="{D42A27DB-BD31-4B8C-83A1-F6EECF244321}">
                <p14:modId xmlns:p14="http://schemas.microsoft.com/office/powerpoint/2010/main" val="361463965"/>
              </p:ext>
            </p:extLst>
          </p:nvPr>
        </p:nvGraphicFramePr>
        <p:xfrm>
          <a:off x="5865162" y="1923043"/>
          <a:ext cx="4420542" cy="4212158"/>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sz="2800" b="1" cap="none" dirty="0">
                <a:solidFill>
                  <a:schemeClr val="accent6"/>
                </a:solidFill>
              </a:rPr>
              <a:t>Respondents skewed heavily female in both years</a:t>
            </a:r>
          </a:p>
        </p:txBody>
      </p:sp>
      <p:sp>
        <p:nvSpPr>
          <p:cNvPr id="4" name="Text Placeholder 3"/>
          <p:cNvSpPr>
            <a:spLocks noGrp="1"/>
          </p:cNvSpPr>
          <p:nvPr>
            <p:ph type="body" idx="13"/>
          </p:nvPr>
        </p:nvSpPr>
        <p:spPr>
          <a:xfrm>
            <a:off x="792480" y="1280159"/>
            <a:ext cx="10643307" cy="942180"/>
          </a:xfrm>
        </p:spPr>
        <p:txBody>
          <a:bodyPr>
            <a:noAutofit/>
          </a:bodyPr>
          <a:lstStyle/>
          <a:p>
            <a:r>
              <a:rPr lang="en-US" dirty="0">
                <a:solidFill>
                  <a:schemeClr val="accent6"/>
                </a:solidFill>
              </a:rPr>
              <a:t>The 2017 base level membership was more evenly split at 52% female and 48% male</a:t>
            </a:r>
          </a:p>
        </p:txBody>
      </p:sp>
      <p:sp>
        <p:nvSpPr>
          <p:cNvPr id="5" name="Text Placeholder 4"/>
          <p:cNvSpPr>
            <a:spLocks noGrp="1"/>
          </p:cNvSpPr>
          <p:nvPr>
            <p:ph type="body" idx="17"/>
          </p:nvPr>
        </p:nvSpPr>
        <p:spPr>
          <a:xfrm>
            <a:off x="792481" y="6270337"/>
            <a:ext cx="10887287" cy="365760"/>
          </a:xfrm>
        </p:spPr>
        <p:txBody>
          <a:bodyPr/>
          <a:lstStyle/>
          <a:p>
            <a:r>
              <a:rPr lang="de-DE" dirty="0"/>
              <a:t>Source: </a:t>
            </a:r>
            <a:r>
              <a:rPr lang="en-US" dirty="0"/>
              <a:t>HFFA Membership Survey, W1, September-October 2017 / W2, October 2018</a:t>
            </a:r>
          </a:p>
        </p:txBody>
      </p:sp>
      <p:graphicFrame>
        <p:nvGraphicFramePr>
          <p:cNvPr id="10" name="Chart Placeholder 8"/>
          <p:cNvGraphicFramePr>
            <a:graphicFrameLocks/>
          </p:cNvGraphicFramePr>
          <p:nvPr>
            <p:extLst>
              <p:ext uri="{D42A27DB-BD31-4B8C-83A1-F6EECF244321}">
                <p14:modId xmlns:p14="http://schemas.microsoft.com/office/powerpoint/2010/main" val="663630852"/>
              </p:ext>
            </p:extLst>
          </p:nvPr>
        </p:nvGraphicFramePr>
        <p:xfrm>
          <a:off x="1118550" y="1923043"/>
          <a:ext cx="4420542" cy="42121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9450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0"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p:cNvGraphicFramePr>
            <a:graphicFrameLocks noGrp="1"/>
          </p:cNvGraphicFramePr>
          <p:nvPr>
            <p:ph type="chart" sz="quarter" idx="16"/>
            <p:extLst>
              <p:ext uri="{D42A27DB-BD31-4B8C-83A1-F6EECF244321}">
                <p14:modId xmlns:p14="http://schemas.microsoft.com/office/powerpoint/2010/main" val="1398357991"/>
              </p:ext>
            </p:extLst>
          </p:nvPr>
        </p:nvGraphicFramePr>
        <p:xfrm>
          <a:off x="882018" y="1983012"/>
          <a:ext cx="4890688" cy="427786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r>
              <a:rPr lang="en-US" sz="2800" b="1" cap="none" dirty="0">
                <a:solidFill>
                  <a:schemeClr val="accent6"/>
                </a:solidFill>
              </a:rPr>
              <a:t>The respondent base skews a bit younger in 2018</a:t>
            </a:r>
          </a:p>
        </p:txBody>
      </p:sp>
      <p:sp>
        <p:nvSpPr>
          <p:cNvPr id="4" name="Text Placeholder 3"/>
          <p:cNvSpPr>
            <a:spLocks noGrp="1"/>
          </p:cNvSpPr>
          <p:nvPr>
            <p:ph type="body" idx="13"/>
          </p:nvPr>
        </p:nvSpPr>
        <p:spPr>
          <a:xfrm>
            <a:off x="792480" y="1280159"/>
            <a:ext cx="10643307" cy="942180"/>
          </a:xfrm>
        </p:spPr>
        <p:txBody>
          <a:bodyPr>
            <a:noAutofit/>
          </a:bodyPr>
          <a:lstStyle/>
          <a:p>
            <a:r>
              <a:rPr lang="en-US" dirty="0">
                <a:solidFill>
                  <a:schemeClr val="accent6"/>
                </a:solidFill>
              </a:rPr>
              <a:t>But majority of respondents (55%) are from the 50+ age group.</a:t>
            </a:r>
          </a:p>
        </p:txBody>
      </p:sp>
      <p:graphicFrame>
        <p:nvGraphicFramePr>
          <p:cNvPr id="6" name="Chart Placeholder 8"/>
          <p:cNvGraphicFramePr>
            <a:graphicFrameLocks/>
          </p:cNvGraphicFramePr>
          <p:nvPr>
            <p:extLst>
              <p:ext uri="{D42A27DB-BD31-4B8C-83A1-F6EECF244321}">
                <p14:modId xmlns:p14="http://schemas.microsoft.com/office/powerpoint/2010/main" val="578962676"/>
              </p:ext>
            </p:extLst>
          </p:nvPr>
        </p:nvGraphicFramePr>
        <p:xfrm>
          <a:off x="5959626" y="1983012"/>
          <a:ext cx="4890688" cy="427786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8">
            <a:extLst>
              <a:ext uri="{FF2B5EF4-FFF2-40B4-BE49-F238E27FC236}">
                <a16:creationId xmlns:a16="http://schemas.microsoft.com/office/drawing/2014/main" id="{A5531ED7-DCD8-CD46-A476-14109F01CBF0}"/>
              </a:ext>
            </a:extLst>
          </p:cNvPr>
          <p:cNvSpPr>
            <a:spLocks noGrp="1"/>
          </p:cNvSpPr>
          <p:nvPr>
            <p:ph type="body" idx="17"/>
          </p:nvPr>
        </p:nvSpPr>
        <p:spPr/>
        <p:txBody>
          <a:bodyPr>
            <a:noAutofit/>
          </a:bodyPr>
          <a:lstStyle/>
          <a:p>
            <a:endParaRPr lang="de-DE" sz="800" dirty="0"/>
          </a:p>
          <a:p>
            <a:r>
              <a:rPr lang="de-DE" sz="800" dirty="0"/>
              <a:t>Source: </a:t>
            </a:r>
            <a:r>
              <a:rPr lang="en-US" sz="800" dirty="0"/>
              <a:t>HFFA Membership Survey, W1, September-October 2017 / W2, October 2018</a:t>
            </a:r>
          </a:p>
        </p:txBody>
      </p:sp>
    </p:spTree>
    <p:extLst>
      <p:ext uri="{BB962C8B-B14F-4D97-AF65-F5344CB8AC3E}">
        <p14:creationId xmlns:p14="http://schemas.microsoft.com/office/powerpoint/2010/main" val="383807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b="1" cap="none" dirty="0">
                <a:solidFill>
                  <a:schemeClr val="accent6"/>
                </a:solidFill>
              </a:rPr>
              <a:t>Membership tenure in 2018 skews a bit lower</a:t>
            </a:r>
          </a:p>
        </p:txBody>
      </p:sp>
      <p:sp>
        <p:nvSpPr>
          <p:cNvPr id="8" name="Text Placeholder 7"/>
          <p:cNvSpPr>
            <a:spLocks noGrp="1"/>
          </p:cNvSpPr>
          <p:nvPr>
            <p:ph type="body" idx="13"/>
          </p:nvPr>
        </p:nvSpPr>
        <p:spPr>
          <a:xfrm>
            <a:off x="792480" y="1278672"/>
            <a:ext cx="10515171" cy="315118"/>
          </a:xfrm>
        </p:spPr>
        <p:txBody>
          <a:bodyPr>
            <a:noAutofit/>
          </a:bodyPr>
          <a:lstStyle/>
          <a:p>
            <a:r>
              <a:rPr lang="en-US" dirty="0">
                <a:solidFill>
                  <a:schemeClr val="accent6"/>
                </a:solidFill>
              </a:rPr>
              <a:t>In contrast to 2017, where longer tenure members made up the majority of the respondents, the 2018 respondents consisted of shorter tenure or even newer members.</a:t>
            </a:r>
          </a:p>
        </p:txBody>
      </p:sp>
      <p:sp>
        <p:nvSpPr>
          <p:cNvPr id="20" name="Text Placeholder 28"/>
          <p:cNvSpPr>
            <a:spLocks noGrp="1"/>
          </p:cNvSpPr>
          <p:nvPr>
            <p:ph type="body" idx="4294967295"/>
          </p:nvPr>
        </p:nvSpPr>
        <p:spPr>
          <a:xfrm>
            <a:off x="-176176" y="4302343"/>
            <a:ext cx="3168502" cy="431292"/>
          </a:xfrm>
        </p:spPr>
        <p:txBody>
          <a:bodyPr>
            <a:noAutofit/>
          </a:bodyPr>
          <a:lstStyle/>
          <a:p>
            <a:pPr algn="ctr"/>
            <a:r>
              <a:rPr lang="en-US" sz="2400" b="1" dirty="0">
                <a:solidFill>
                  <a:schemeClr val="bg1"/>
                </a:solidFill>
              </a:rPr>
              <a:t>39%</a:t>
            </a:r>
          </a:p>
          <a:p>
            <a:pPr algn="ctr"/>
            <a:endParaRPr lang="en-US" sz="2400" b="1" dirty="0">
              <a:solidFill>
                <a:schemeClr val="bg1"/>
              </a:solidFill>
            </a:endParaRPr>
          </a:p>
        </p:txBody>
      </p:sp>
      <p:sp>
        <p:nvSpPr>
          <p:cNvPr id="24" name="Text Placeholder 28"/>
          <p:cNvSpPr>
            <a:spLocks noGrp="1"/>
          </p:cNvSpPr>
          <p:nvPr>
            <p:ph type="body" idx="4294967295"/>
          </p:nvPr>
        </p:nvSpPr>
        <p:spPr>
          <a:xfrm>
            <a:off x="9440957" y="3374956"/>
            <a:ext cx="567071" cy="497393"/>
          </a:xfrm>
        </p:spPr>
        <p:txBody>
          <a:bodyPr>
            <a:noAutofit/>
          </a:bodyPr>
          <a:lstStyle/>
          <a:p>
            <a:pPr algn="ctr"/>
            <a:r>
              <a:rPr lang="en-US" sz="2400" b="1" dirty="0">
                <a:solidFill>
                  <a:schemeClr val="bg1"/>
                </a:solidFill>
              </a:rPr>
              <a:t>7%</a:t>
            </a:r>
          </a:p>
        </p:txBody>
      </p:sp>
      <p:sp>
        <p:nvSpPr>
          <p:cNvPr id="31" name="Text Placeholder 8">
            <a:extLst>
              <a:ext uri="{FF2B5EF4-FFF2-40B4-BE49-F238E27FC236}">
                <a16:creationId xmlns:a16="http://schemas.microsoft.com/office/drawing/2014/main" id="{E23DF900-A681-8043-89BB-D3E84B1B89E1}"/>
              </a:ext>
            </a:extLst>
          </p:cNvPr>
          <p:cNvSpPr txBox="1">
            <a:spLocks/>
          </p:cNvSpPr>
          <p:nvPr/>
        </p:nvSpPr>
        <p:spPr>
          <a:xfrm>
            <a:off x="792480" y="6357571"/>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de-DE" sz="800" dirty="0"/>
          </a:p>
          <a:p>
            <a:pPr fontAlgn="auto">
              <a:spcAft>
                <a:spcPts val="0"/>
              </a:spcAft>
            </a:pPr>
            <a:r>
              <a:rPr lang="de-DE" sz="800" dirty="0"/>
              <a:t>Source: </a:t>
            </a:r>
            <a:r>
              <a:rPr lang="en-US" sz="800" dirty="0"/>
              <a:t>HFFA Membership Survey, W1, September-October 2017 / W2, October 2018</a:t>
            </a:r>
          </a:p>
        </p:txBody>
      </p:sp>
      <p:graphicFrame>
        <p:nvGraphicFramePr>
          <p:cNvPr id="3" name="Chart 2">
            <a:extLst>
              <a:ext uri="{FF2B5EF4-FFF2-40B4-BE49-F238E27FC236}">
                <a16:creationId xmlns:a16="http://schemas.microsoft.com/office/drawing/2014/main" id="{E2BFA698-07DC-7F44-BE10-F5620C3EA974}"/>
              </a:ext>
            </a:extLst>
          </p:cNvPr>
          <p:cNvGraphicFramePr/>
          <p:nvPr>
            <p:extLst>
              <p:ext uri="{D42A27DB-BD31-4B8C-83A1-F6EECF244321}">
                <p14:modId xmlns:p14="http://schemas.microsoft.com/office/powerpoint/2010/main" val="1195477605"/>
              </p:ext>
            </p:extLst>
          </p:nvPr>
        </p:nvGraphicFramePr>
        <p:xfrm>
          <a:off x="2087465" y="1946557"/>
          <a:ext cx="7481537" cy="44110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40271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wipe(left)">
                                      <p:cBhvr>
                                        <p:cTn id="7" dur="500"/>
                                        <p:tgtEl>
                                          <p:spTgt spid="20">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4">
                                            <p:txEl>
                                              <p:pRg st="0" end="0"/>
                                            </p:txEl>
                                          </p:spTgt>
                                        </p:tgtEl>
                                        <p:attrNameLst>
                                          <p:attrName>style.visibility</p:attrName>
                                        </p:attrNameLst>
                                      </p:cBhvr>
                                      <p:to>
                                        <p:strVal val="visible"/>
                                      </p:to>
                                    </p:set>
                                    <p:animEffect transition="in" filter="wipe(left)">
                                      <p:cBhvr>
                                        <p:cTn id="10"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b="1" cap="none" dirty="0">
                <a:solidFill>
                  <a:schemeClr val="accent6"/>
                </a:solidFill>
              </a:rPr>
              <a:t>Over 70% of respondents visit frequently, little change from 2017</a:t>
            </a:r>
          </a:p>
        </p:txBody>
      </p:sp>
      <p:sp>
        <p:nvSpPr>
          <p:cNvPr id="8" name="Text Placeholder 7"/>
          <p:cNvSpPr>
            <a:spLocks noGrp="1"/>
          </p:cNvSpPr>
          <p:nvPr>
            <p:ph type="body" idx="13"/>
          </p:nvPr>
        </p:nvSpPr>
        <p:spPr>
          <a:xfrm>
            <a:off x="792480" y="1278672"/>
            <a:ext cx="10880429" cy="315118"/>
          </a:xfrm>
        </p:spPr>
        <p:txBody>
          <a:bodyPr>
            <a:noAutofit/>
          </a:bodyPr>
          <a:lstStyle/>
          <a:p>
            <a:r>
              <a:rPr lang="en-US" dirty="0">
                <a:solidFill>
                  <a:schemeClr val="accent6"/>
                </a:solidFill>
              </a:rPr>
              <a:t>Leads to assumption members are “clued into” what they see every day and feedback from heavy users is usually considered valid.</a:t>
            </a:r>
          </a:p>
        </p:txBody>
      </p:sp>
      <p:sp>
        <p:nvSpPr>
          <p:cNvPr id="36" name="Text Placeholder 28"/>
          <p:cNvSpPr>
            <a:spLocks noGrp="1"/>
          </p:cNvSpPr>
          <p:nvPr>
            <p:ph type="body" idx="4294967295"/>
          </p:nvPr>
        </p:nvSpPr>
        <p:spPr>
          <a:xfrm>
            <a:off x="9254144" y="3374956"/>
            <a:ext cx="567071" cy="497393"/>
          </a:xfrm>
        </p:spPr>
        <p:txBody>
          <a:bodyPr>
            <a:noAutofit/>
          </a:bodyPr>
          <a:lstStyle/>
          <a:p>
            <a:pPr algn="ctr"/>
            <a:r>
              <a:rPr lang="en-US" sz="2400" b="1" dirty="0">
                <a:solidFill>
                  <a:schemeClr val="bg1"/>
                </a:solidFill>
              </a:rPr>
              <a:t>7%</a:t>
            </a:r>
          </a:p>
        </p:txBody>
      </p:sp>
      <p:sp>
        <p:nvSpPr>
          <p:cNvPr id="17" name="Text Placeholder 8">
            <a:extLst>
              <a:ext uri="{FF2B5EF4-FFF2-40B4-BE49-F238E27FC236}">
                <a16:creationId xmlns:a16="http://schemas.microsoft.com/office/drawing/2014/main" id="{E15B6B73-C691-864C-8AAD-BA7B12E43BFF}"/>
              </a:ext>
            </a:extLst>
          </p:cNvPr>
          <p:cNvSpPr txBox="1">
            <a:spLocks/>
          </p:cNvSpPr>
          <p:nvPr/>
        </p:nvSpPr>
        <p:spPr>
          <a:xfrm>
            <a:off x="792480" y="6360667"/>
            <a:ext cx="10375392" cy="399086"/>
          </a:xfrm>
          <a:prstGeom prst="rect">
            <a:avLst/>
          </a:prstGeom>
        </p:spPr>
        <p:txBody>
          <a:bodyPr vert="horz" lIns="0" tIns="0" rIns="0" bIns="0" rtlCol="0">
            <a:noAutofit/>
          </a:bodyPr>
          <a:lstStyle>
            <a:lvl1pPr marL="0" indent="0" algn="l" defTabSz="457200" rtl="0" eaLnBrk="1" latinLnBrk="0" hangingPunct="1">
              <a:lnSpc>
                <a:spcPct val="100000"/>
              </a:lnSpc>
              <a:spcBef>
                <a:spcPts val="400"/>
              </a:spcBef>
              <a:buClr>
                <a:srgbClr val="5F5F5F"/>
              </a:buClr>
              <a:buFont typeface="Arial"/>
              <a:buNone/>
              <a:defRPr sz="1200" kern="1200" baseline="0">
                <a:solidFill>
                  <a:schemeClr val="tx1"/>
                </a:solidFill>
                <a:latin typeface="Arial" panose="020B0604020202020204" pitchFamily="34" charset="0"/>
                <a:ea typeface="+mn-ea"/>
                <a:cs typeface="Arial" panose="020B0604020202020204" pitchFamily="34" charset="0"/>
              </a:defRPr>
            </a:lvl1pPr>
            <a:lvl2pPr marL="139700" indent="-139700" algn="l" defTabSz="271463" rtl="0" eaLnBrk="1" latinLnBrk="0" hangingPunct="1">
              <a:lnSpc>
                <a:spcPct val="100000"/>
              </a:lnSpc>
              <a:spcBef>
                <a:spcPts val="400"/>
              </a:spcBef>
              <a:buClr>
                <a:schemeClr val="accent1"/>
              </a:buClr>
              <a:buFont typeface="Arial" pitchFamily="34" charset="0"/>
              <a:buChar char="•"/>
              <a:defRPr sz="1200" kern="1200" baseline="0">
                <a:solidFill>
                  <a:schemeClr val="tx1"/>
                </a:solidFill>
                <a:latin typeface="Arial" panose="020B0604020202020204" pitchFamily="34" charset="0"/>
                <a:ea typeface="+mn-ea"/>
                <a:cs typeface="Arial" panose="020B0604020202020204" pitchFamily="34" charset="0"/>
              </a:defRPr>
            </a:lvl2pPr>
            <a:lvl3pPr marL="273050" indent="-139700" algn="l" defTabSz="457200" rtl="0" eaLnBrk="1" latinLnBrk="0" hangingPunct="1">
              <a:lnSpc>
                <a:spcPct val="100000"/>
              </a:lnSpc>
              <a:spcBef>
                <a:spcPts val="200"/>
              </a:spcBef>
              <a:buClr>
                <a:schemeClr val="accent1"/>
              </a:buClr>
              <a:buFont typeface="Arial"/>
              <a:buChar char="•"/>
              <a:defRPr sz="1100" kern="1200" baseline="0">
                <a:solidFill>
                  <a:schemeClr val="tx1"/>
                </a:solidFill>
                <a:latin typeface="+mn-lt"/>
                <a:ea typeface="+mn-ea"/>
                <a:cs typeface="+mn-cs"/>
              </a:defRPr>
            </a:lvl3pPr>
            <a:lvl4pPr marL="0" indent="0" algn="l" defTabSz="457200" rtl="0" eaLnBrk="1" latinLnBrk="0" hangingPunct="1">
              <a:lnSpc>
                <a:spcPct val="100000"/>
              </a:lnSpc>
              <a:spcBef>
                <a:spcPts val="0"/>
              </a:spcBef>
              <a:spcAft>
                <a:spcPts val="200"/>
              </a:spcAft>
              <a:buClr>
                <a:srgbClr val="5F5F5F"/>
              </a:buClr>
              <a:buFont typeface="Arial" pitchFamily="34" charset="0"/>
              <a:buNone/>
              <a:defRPr sz="1400" b="1" kern="1200" cap="all" baseline="0">
                <a:solidFill>
                  <a:schemeClr val="accent1"/>
                </a:solidFill>
                <a:latin typeface="+mn-lt"/>
                <a:ea typeface="+mn-ea"/>
                <a:cs typeface="+mn-cs"/>
              </a:defRPr>
            </a:lvl4pPr>
            <a:lvl5pPr marL="1074738" indent="-177800" algn="l" defTabSz="457200" rtl="0" eaLnBrk="1" latinLnBrk="0" hangingPunct="1">
              <a:lnSpc>
                <a:spcPct val="100000"/>
              </a:lnSpc>
              <a:spcBef>
                <a:spcPts val="300"/>
              </a:spcBef>
              <a:buClr>
                <a:srgbClr val="5F5F5F"/>
              </a:buClr>
              <a:buFont typeface="Arial" pitchFamily="34" charset="0"/>
              <a:buChar char="•"/>
              <a:defRPr sz="1200" kern="1200" baseline="0">
                <a:solidFill>
                  <a:srgbClr val="5F5F5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pPr>
            <a:endParaRPr lang="de-DE" sz="800" dirty="0"/>
          </a:p>
          <a:p>
            <a:pPr fontAlgn="auto">
              <a:spcAft>
                <a:spcPts val="0"/>
              </a:spcAft>
            </a:pPr>
            <a:r>
              <a:rPr lang="de-DE" sz="800" dirty="0"/>
              <a:t>Source: </a:t>
            </a:r>
            <a:r>
              <a:rPr lang="en-US" sz="800" dirty="0"/>
              <a:t>HFFA Membership Survey, W1, September-October 2017 / W2, October 2018</a:t>
            </a:r>
          </a:p>
        </p:txBody>
      </p:sp>
      <p:graphicFrame>
        <p:nvGraphicFramePr>
          <p:cNvPr id="18" name="Chart 17">
            <a:extLst>
              <a:ext uri="{FF2B5EF4-FFF2-40B4-BE49-F238E27FC236}">
                <a16:creationId xmlns:a16="http://schemas.microsoft.com/office/drawing/2014/main" id="{B27FD6C6-7758-2A48-842F-13D2A279C86F}"/>
              </a:ext>
            </a:extLst>
          </p:cNvPr>
          <p:cNvGraphicFramePr/>
          <p:nvPr>
            <p:extLst>
              <p:ext uri="{D42A27DB-BD31-4B8C-83A1-F6EECF244321}">
                <p14:modId xmlns:p14="http://schemas.microsoft.com/office/powerpoint/2010/main" val="1065390668"/>
              </p:ext>
            </p:extLst>
          </p:nvPr>
        </p:nvGraphicFramePr>
        <p:xfrm>
          <a:off x="2146301" y="2068028"/>
          <a:ext cx="7234844" cy="41875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60553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wipe(left)">
                                      <p:cBhvr>
                                        <p:cTn id="7" dur="500"/>
                                        <p:tgtEl>
                                          <p:spTgt spid="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Picture 3">
            <a:extLst>
              <a:ext uri="{FF2B5EF4-FFF2-40B4-BE49-F238E27FC236}">
                <a16:creationId xmlns:a16="http://schemas.microsoft.com/office/drawing/2014/main" id="{1CBCD4B1-DE39-FE43-8E3D-82B82C0D53BD}"/>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18186" y="5018804"/>
            <a:ext cx="7122695" cy="686028"/>
          </a:xfrm>
        </p:spPr>
        <p:txBody>
          <a:bodyPr>
            <a:normAutofit/>
          </a:bodyPr>
          <a:lstStyle/>
          <a:p>
            <a:r>
              <a:rPr lang="en-US" sz="2800" b="1" dirty="0">
                <a:solidFill>
                  <a:schemeClr val="tx2"/>
                </a:solidFill>
              </a:rPr>
              <a:t>SURVEY RESULTS</a:t>
            </a:r>
          </a:p>
        </p:txBody>
      </p:sp>
    </p:spTree>
    <p:extLst>
      <p:ext uri="{BB962C8B-B14F-4D97-AF65-F5344CB8AC3E}">
        <p14:creationId xmlns:p14="http://schemas.microsoft.com/office/powerpoint/2010/main" val="1648984372"/>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836400" y="525722"/>
            <a:ext cx="2095018" cy="707886"/>
          </a:xfrm>
          <a:prstGeom prst="rect">
            <a:avLst/>
          </a:prstGeom>
          <a:noFill/>
        </p:spPr>
        <p:txBody>
          <a:bodyPr wrap="square" rtlCol="0">
            <a:spAutoFit/>
          </a:bodyPr>
          <a:lstStyle/>
          <a:p>
            <a:endParaRPr lang="en-US" sz="2000" dirty="0"/>
          </a:p>
          <a:p>
            <a:endParaRPr lang="en-US" sz="2000" dirty="0"/>
          </a:p>
        </p:txBody>
      </p:sp>
      <p:sp>
        <p:nvSpPr>
          <p:cNvPr id="12" name="Title 6"/>
          <p:cNvSpPr txBox="1">
            <a:spLocks/>
          </p:cNvSpPr>
          <p:nvPr/>
        </p:nvSpPr>
        <p:spPr>
          <a:xfrm>
            <a:off x="784149" y="756114"/>
            <a:ext cx="10738085" cy="461665"/>
          </a:xfrm>
          <a:prstGeom prst="rect">
            <a:avLst/>
          </a:prstGeom>
        </p:spPr>
        <p:txBody>
          <a:bodyPr vert="horz" wrap="square" lIns="0" tIns="0" rIns="0" bIns="0" rtlCol="0" anchor="b" anchorCtr="0">
            <a:noAutofit/>
          </a:bodyPr>
          <a:lstStyle>
            <a:lvl1pPr algn="l" defTabSz="457200" rtl="0" eaLnBrk="1" latinLnBrk="0" hangingPunct="1">
              <a:lnSpc>
                <a:spcPct val="80000"/>
              </a:lnSpc>
              <a:spcBef>
                <a:spcPct val="0"/>
              </a:spcBef>
              <a:buNone/>
              <a:defRPr sz="3000" kern="1200" cap="all" baseline="0">
                <a:solidFill>
                  <a:schemeClr val="bg2"/>
                </a:solidFill>
                <a:latin typeface="Eurostile Bold" panose="020B0804020202050204" pitchFamily="34" charset="0"/>
                <a:ea typeface="+mj-ea"/>
                <a:cs typeface="+mj-cs"/>
              </a:defRPr>
            </a:lvl1pPr>
          </a:lstStyle>
          <a:p>
            <a:pPr marL="0" marR="0" lvl="0" indent="0" fontAlgn="auto">
              <a:spcAft>
                <a:spcPts val="0"/>
              </a:spcAft>
              <a:buClrTx/>
              <a:buSzTx/>
              <a:tabLst/>
              <a:defRPr/>
            </a:pPr>
            <a:r>
              <a:rPr lang="en-US" sz="2800" b="1" cap="none" dirty="0">
                <a:solidFill>
                  <a:schemeClr val="tx2"/>
                </a:solidFill>
              </a:rPr>
              <a:t>Management Summary of HFFA</a:t>
            </a:r>
          </a:p>
        </p:txBody>
      </p:sp>
      <p:sp>
        <p:nvSpPr>
          <p:cNvPr id="13" name="Text Placeholder 7"/>
          <p:cNvSpPr txBox="1">
            <a:spLocks/>
          </p:cNvSpPr>
          <p:nvPr/>
        </p:nvSpPr>
        <p:spPr>
          <a:xfrm>
            <a:off x="792480" y="1280160"/>
            <a:ext cx="10880429" cy="315118"/>
          </a:xfrm>
          <a:prstGeom prst="rect">
            <a:avLst/>
          </a:prstGeom>
        </p:spPr>
        <p:txBody>
          <a:bodyPr vert="horz" lIns="0" tIns="0" rIns="0" bIns="0" rtlCol="0">
            <a:noAutofit/>
          </a:bodyPr>
          <a:lstStyle>
            <a:lvl1pPr marL="0" indent="0" algn="l" defTabSz="457200" rtl="0" eaLnBrk="1" latinLnBrk="0" hangingPunct="1">
              <a:lnSpc>
                <a:spcPct val="100000"/>
              </a:lnSpc>
              <a:spcBef>
                <a:spcPts val="0"/>
              </a:spcBef>
              <a:buClr>
                <a:srgbClr val="5F5F5F"/>
              </a:buClr>
              <a:buFont typeface="Arial"/>
              <a:buNone/>
              <a:defRPr sz="1600" b="0" kern="1200" baseline="0">
                <a:solidFill>
                  <a:schemeClr val="tx1"/>
                </a:solidFill>
                <a:latin typeface="Arial" panose="020B0604020202020204" pitchFamily="34" charset="0"/>
                <a:ea typeface="+mn-ea"/>
                <a:cs typeface="Arial" panose="020B0604020202020204" pitchFamily="34" charset="0"/>
              </a:defRPr>
            </a:lvl1pPr>
            <a:lvl2pPr marL="457200" indent="0" algn="l" defTabSz="271463" rtl="0" eaLnBrk="1" latinLnBrk="0" hangingPunct="1">
              <a:lnSpc>
                <a:spcPct val="100000"/>
              </a:lnSpc>
              <a:spcBef>
                <a:spcPts val="400"/>
              </a:spcBef>
              <a:buClr>
                <a:schemeClr val="accent1"/>
              </a:buClr>
              <a:buFont typeface="Arial" pitchFamily="34" charset="0"/>
              <a:buNone/>
              <a:defRPr sz="2000" b="1" kern="1200" baseline="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lnSpc>
                <a:spcPct val="100000"/>
              </a:lnSpc>
              <a:spcBef>
                <a:spcPts val="200"/>
              </a:spcBef>
              <a:buClr>
                <a:schemeClr val="accent1"/>
              </a:buClr>
              <a:buFont typeface="Arial"/>
              <a:buNone/>
              <a:defRPr sz="1800" b="1" kern="1200" baseline="0">
                <a:solidFill>
                  <a:schemeClr val="tx1"/>
                </a:solidFill>
                <a:latin typeface="+mn-lt"/>
                <a:ea typeface="+mn-ea"/>
                <a:cs typeface="+mn-cs"/>
              </a:defRPr>
            </a:lvl3pPr>
            <a:lvl4pPr marL="1371600" indent="0" algn="l" defTabSz="457200" rtl="0" eaLnBrk="1" latinLnBrk="0" hangingPunct="1">
              <a:lnSpc>
                <a:spcPct val="100000"/>
              </a:lnSpc>
              <a:spcBef>
                <a:spcPts val="0"/>
              </a:spcBef>
              <a:spcAft>
                <a:spcPts val="200"/>
              </a:spcAft>
              <a:buClr>
                <a:srgbClr val="5F5F5F"/>
              </a:buClr>
              <a:buFont typeface="Arial" pitchFamily="34" charset="0"/>
              <a:buNone/>
              <a:defRPr sz="1600" b="1" kern="1200" cap="all" baseline="0">
                <a:solidFill>
                  <a:schemeClr val="accent1"/>
                </a:solidFill>
                <a:latin typeface="+mn-lt"/>
                <a:ea typeface="+mn-ea"/>
                <a:cs typeface="+mn-cs"/>
              </a:defRPr>
            </a:lvl4pPr>
            <a:lvl5pPr marL="1828800" indent="0" algn="l" defTabSz="457200" rtl="0" eaLnBrk="1" latinLnBrk="0" hangingPunct="1">
              <a:lnSpc>
                <a:spcPct val="100000"/>
              </a:lnSpc>
              <a:spcBef>
                <a:spcPts val="300"/>
              </a:spcBef>
              <a:buClr>
                <a:srgbClr val="5F5F5F"/>
              </a:buClr>
              <a:buFont typeface="Arial" pitchFamily="34" charset="0"/>
              <a:buNone/>
              <a:defRPr sz="1600" b="1" kern="1200" baseline="0">
                <a:solidFill>
                  <a:srgbClr val="5F5F5F"/>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marL="0" marR="0" lvl="0" indent="0" defTabSz="457200" rtl="0" eaLnBrk="1" fontAlgn="auto" latinLnBrk="0" hangingPunct="1">
              <a:lnSpc>
                <a:spcPct val="100000"/>
              </a:lnSpc>
              <a:spcBef>
                <a:spcPts val="0"/>
              </a:spcBef>
              <a:spcAft>
                <a:spcPts val="0"/>
              </a:spcAft>
              <a:buClr>
                <a:srgbClr val="5F5F5F"/>
              </a:buClr>
              <a:buSzTx/>
              <a:buFont typeface="Arial"/>
              <a:buNone/>
              <a:tabLst/>
              <a:defRPr/>
            </a:pPr>
            <a:r>
              <a:rPr kumimoji="0" lang="en-US"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Improvement across the board with continued desire to compete as a fitness center</a:t>
            </a:r>
          </a:p>
        </p:txBody>
      </p:sp>
      <p:sp>
        <p:nvSpPr>
          <p:cNvPr id="5" name="Text Placeholder 28"/>
          <p:cNvSpPr txBox="1">
            <a:spLocks/>
          </p:cNvSpPr>
          <p:nvPr/>
        </p:nvSpPr>
        <p:spPr bwMode="auto">
          <a:xfrm>
            <a:off x="784149" y="1947772"/>
            <a:ext cx="10729754" cy="7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600" dirty="0">
                <a:solidFill>
                  <a:schemeClr val="tx2"/>
                </a:solidFill>
                <a:latin typeface="Arial" panose="020B0604020202020204" pitchFamily="34" charset="0"/>
                <a:cs typeface="Arial" panose="020B0604020202020204" pitchFamily="34" charset="0"/>
              </a:rPr>
              <a:t>In both years, the data supports HFFA as a budget friendly Fitness Center first and foremost</a:t>
            </a:r>
          </a:p>
          <a:p>
            <a:pPr marL="742950" lvl="1" indent="-285750"/>
            <a:r>
              <a:rPr lang="en-US" sz="1600" dirty="0">
                <a:solidFill>
                  <a:schemeClr val="tx2"/>
                </a:solidFill>
                <a:latin typeface="Arial" panose="020B0604020202020204" pitchFamily="34" charset="0"/>
                <a:cs typeface="Arial" panose="020B0604020202020204" pitchFamily="34" charset="0"/>
              </a:rPr>
              <a:t>HFFA Strong program occupied a significant amount of the feedback</a:t>
            </a:r>
          </a:p>
          <a:p>
            <a:pPr marL="742950" lvl="1" indent="-285750"/>
            <a:r>
              <a:rPr lang="en-US" sz="1600" dirty="0">
                <a:solidFill>
                  <a:schemeClr val="tx2"/>
                </a:solidFill>
                <a:latin typeface="Arial" panose="020B0604020202020204" pitchFamily="34" charset="0"/>
                <a:cs typeface="Arial" panose="020B0604020202020204" pitchFamily="34" charset="0"/>
              </a:rPr>
              <a:t>Still a desire for more functional training classes, varied by time and skill level</a:t>
            </a:r>
          </a:p>
          <a:p>
            <a:pPr marL="742950" lvl="1" indent="-285750"/>
            <a:r>
              <a:rPr lang="en-US" sz="1600" dirty="0">
                <a:solidFill>
                  <a:schemeClr val="tx2"/>
                </a:solidFill>
                <a:latin typeface="Arial" panose="020B0604020202020204" pitchFamily="34" charset="0"/>
                <a:cs typeface="Arial" panose="020B0604020202020204" pitchFamily="34" charset="0"/>
              </a:rPr>
              <a:t>“Wellness” programs around nutrition, healthy eating are still of interest but less pronounced vs. YA</a:t>
            </a:r>
          </a:p>
          <a:p>
            <a:pPr marL="742950" lvl="1" indent="-285750"/>
            <a:endParaRPr lang="en-US" sz="1600" dirty="0">
              <a:solidFill>
                <a:schemeClr val="tx2"/>
              </a:solidFill>
              <a:latin typeface="Arial" panose="020B0604020202020204" pitchFamily="34" charset="0"/>
              <a:cs typeface="Arial" panose="020B0604020202020204" pitchFamily="34" charset="0"/>
            </a:endParaRPr>
          </a:p>
          <a:p>
            <a:pPr marL="285750" indent="-285750"/>
            <a:r>
              <a:rPr lang="en-US" sz="1600" dirty="0">
                <a:solidFill>
                  <a:schemeClr val="tx2"/>
                </a:solidFill>
                <a:latin typeface="Arial" panose="020B0604020202020204" pitchFamily="34" charset="0"/>
                <a:cs typeface="Arial" panose="020B0604020202020204" pitchFamily="34" charset="0"/>
              </a:rPr>
              <a:t>Great progress across all data points in the survey, both quantitatively and in the comments</a:t>
            </a:r>
          </a:p>
          <a:p>
            <a:pPr marL="742950" lvl="1" indent="-285750"/>
            <a:r>
              <a:rPr lang="en-US" sz="1600" dirty="0">
                <a:solidFill>
                  <a:schemeClr val="tx2"/>
                </a:solidFill>
                <a:latin typeface="Arial" panose="020B0604020202020204" pitchFamily="34" charset="0"/>
                <a:cs typeface="Arial" panose="020B0604020202020204" pitchFamily="34" charset="0"/>
              </a:rPr>
              <a:t>Respondents skewed younger, lower tenure</a:t>
            </a:r>
          </a:p>
          <a:p>
            <a:pPr marL="742950" lvl="1" indent="-285750"/>
            <a:r>
              <a:rPr lang="en-US" sz="1600" dirty="0">
                <a:solidFill>
                  <a:schemeClr val="tx2"/>
                </a:solidFill>
                <a:latin typeface="Arial" panose="020B0604020202020204" pitchFamily="34" charset="0"/>
                <a:cs typeface="Arial" panose="020B0604020202020204" pitchFamily="34" charset="0"/>
              </a:rPr>
              <a:t>Staff continues to capture highest satisfaction marks</a:t>
            </a:r>
          </a:p>
          <a:p>
            <a:pPr marL="742950" lvl="1" indent="-285750"/>
            <a:r>
              <a:rPr lang="en-US" sz="1600" dirty="0">
                <a:solidFill>
                  <a:schemeClr val="tx2"/>
                </a:solidFill>
                <a:latin typeface="Arial" panose="020B0604020202020204" pitchFamily="34" charset="0"/>
                <a:cs typeface="Arial" panose="020B0604020202020204" pitchFamily="34" charset="0"/>
              </a:rPr>
              <a:t>Widespread agreement around an improved experience</a:t>
            </a:r>
          </a:p>
          <a:p>
            <a:pPr marL="742950" lvl="1" indent="-285750"/>
            <a:r>
              <a:rPr lang="en-US" sz="1600" dirty="0">
                <a:solidFill>
                  <a:schemeClr val="tx2"/>
                </a:solidFill>
                <a:latin typeface="Arial" panose="020B0604020202020204" pitchFamily="34" charset="0"/>
                <a:cs typeface="Arial" panose="020B0604020202020204" pitchFamily="34" charset="0"/>
              </a:rPr>
              <a:t>NPS improves by +20 points, with a shrinking population of “passives”</a:t>
            </a:r>
          </a:p>
          <a:p>
            <a:pPr marL="742950" lvl="1" indent="-285750"/>
            <a:endParaRPr lang="en-US" sz="1600" dirty="0">
              <a:solidFill>
                <a:schemeClr val="tx2"/>
              </a:solidFill>
              <a:latin typeface="Arial" panose="020B0604020202020204" pitchFamily="34" charset="0"/>
              <a:cs typeface="Arial" panose="020B0604020202020204" pitchFamily="34" charset="0"/>
            </a:endParaRPr>
          </a:p>
          <a:p>
            <a:pPr marL="285750" indent="-285750"/>
            <a:r>
              <a:rPr lang="en-US" sz="1600" dirty="0">
                <a:solidFill>
                  <a:schemeClr val="tx2"/>
                </a:solidFill>
                <a:latin typeface="Arial" panose="020B0604020202020204" pitchFamily="34" charset="0"/>
                <a:cs typeface="Arial" panose="020B0604020202020204" pitchFamily="34" charset="0"/>
              </a:rPr>
              <a:t>The big “ask” from Members appears to be around keeping the facility updated, renovated and clean</a:t>
            </a:r>
          </a:p>
          <a:p>
            <a:pPr marL="285750" indent="-285750"/>
            <a:endParaRPr lang="en-US" sz="1600" dirty="0">
              <a:solidFill>
                <a:schemeClr val="tx2"/>
              </a:solidFill>
              <a:latin typeface="Arial" panose="020B0604020202020204" pitchFamily="34" charset="0"/>
              <a:cs typeface="Arial" panose="020B0604020202020204" pitchFamily="34" charset="0"/>
            </a:endParaRPr>
          </a:p>
          <a:p>
            <a:pPr marL="285750" indent="-285750"/>
            <a:r>
              <a:rPr lang="en-US" sz="1600" dirty="0">
                <a:solidFill>
                  <a:schemeClr val="tx2"/>
                </a:solidFill>
                <a:latin typeface="Arial" panose="020B0604020202020204" pitchFamily="34" charset="0"/>
                <a:cs typeface="Arial" panose="020B0604020202020204" pitchFamily="34" charset="0"/>
              </a:rPr>
              <a:t>A seemingly limited or faded interest in ‘ancillary’ programs around Seniors, Children and even aquatics</a:t>
            </a:r>
          </a:p>
          <a:p>
            <a:pPr marL="285750" indent="-285750"/>
            <a:endParaRPr lang="en-US" sz="1600" dirty="0">
              <a:solidFill>
                <a:schemeClr val="tx2"/>
              </a:solidFill>
              <a:latin typeface="Arial" panose="020B0604020202020204" pitchFamily="34" charset="0"/>
              <a:cs typeface="Arial" panose="020B0604020202020204" pitchFamily="34" charset="0"/>
            </a:endParaRPr>
          </a:p>
          <a:p>
            <a:pPr marL="285750" indent="-285750"/>
            <a:endParaRPr lang="en-US" sz="1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147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500"/>
                                        <p:tgtEl>
                                          <p:spTgt spid="5">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500"/>
                                        <p:tgtEl>
                                          <p:spTgt spid="5">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fade">
                                      <p:cBhvr>
                                        <p:cTn id="30" dur="500"/>
                                        <p:tgtEl>
                                          <p:spTgt spid="5">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500"/>
                                        <p:tgtEl>
                                          <p:spTgt spid="5">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
                                            <p:txEl>
                                              <p:pRg st="11" end="11"/>
                                            </p:txEl>
                                          </p:spTgt>
                                        </p:tgtEl>
                                        <p:attrNameLst>
                                          <p:attrName>style.visibility</p:attrName>
                                        </p:attrNameLst>
                                      </p:cBhvr>
                                      <p:to>
                                        <p:strVal val="visible"/>
                                      </p:to>
                                    </p:set>
                                    <p:animEffect transition="in" filter="fade">
                                      <p:cBhvr>
                                        <p:cTn id="38" dur="500"/>
                                        <p:tgtEl>
                                          <p:spTgt spid="5">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
                                            <p:txEl>
                                              <p:pRg st="13" end="13"/>
                                            </p:txEl>
                                          </p:spTgt>
                                        </p:tgtEl>
                                        <p:attrNameLst>
                                          <p:attrName>style.visibility</p:attrName>
                                        </p:attrNameLst>
                                      </p:cBhvr>
                                      <p:to>
                                        <p:strVal val="visible"/>
                                      </p:to>
                                    </p:set>
                                    <p:animEffect transition="in" filter="fade">
                                      <p:cBhvr>
                                        <p:cTn id="43"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4294967295"/>
          </p:nvPr>
        </p:nvSpPr>
        <p:spPr>
          <a:xfrm>
            <a:off x="792480" y="6090849"/>
            <a:ext cx="10375392" cy="399086"/>
          </a:xfrm>
        </p:spPr>
        <p:txBody>
          <a:bodyPr>
            <a:noAutofit/>
          </a:bodyPr>
          <a:lstStyle/>
          <a:p>
            <a:endParaRPr lang="en-US" sz="800" dirty="0"/>
          </a:p>
          <a:p>
            <a:r>
              <a:rPr lang="en-US" sz="800" dirty="0"/>
              <a:t>Question 1: What are the most important elements of HFFA to you? Respondents asked to drag in order of most important to least important.</a:t>
            </a:r>
            <a:endParaRPr lang="de-DE" sz="800" dirty="0"/>
          </a:p>
          <a:p>
            <a:pPr fontAlgn="auto">
              <a:spcAft>
                <a:spcPts val="0"/>
              </a:spcAft>
            </a:pPr>
            <a:r>
              <a:rPr lang="de-DE" sz="800" dirty="0"/>
              <a:t>Source: </a:t>
            </a:r>
            <a:r>
              <a:rPr lang="en-US" sz="800" dirty="0"/>
              <a:t>HFFA Membership Survey, W1, September-October 2017 / W2, October 2018</a:t>
            </a:r>
          </a:p>
        </p:txBody>
      </p:sp>
      <p:sp>
        <p:nvSpPr>
          <p:cNvPr id="7" name="Title 6"/>
          <p:cNvSpPr>
            <a:spLocks noGrp="1"/>
          </p:cNvSpPr>
          <p:nvPr>
            <p:ph type="title"/>
          </p:nvPr>
        </p:nvSpPr>
        <p:spPr/>
        <p:txBody>
          <a:bodyPr/>
          <a:lstStyle/>
          <a:p>
            <a:r>
              <a:rPr lang="en-US" sz="2800" b="1" cap="none" dirty="0">
                <a:solidFill>
                  <a:schemeClr val="accent6"/>
                </a:solidFill>
              </a:rPr>
              <a:t>Membership continues to be driven by convenience, value and fitness</a:t>
            </a:r>
          </a:p>
        </p:txBody>
      </p:sp>
      <p:sp>
        <p:nvSpPr>
          <p:cNvPr id="8" name="Text Placeholder 7"/>
          <p:cNvSpPr>
            <a:spLocks noGrp="1"/>
          </p:cNvSpPr>
          <p:nvPr>
            <p:ph type="body" idx="13"/>
          </p:nvPr>
        </p:nvSpPr>
        <p:spPr/>
        <p:txBody>
          <a:bodyPr>
            <a:noAutofit/>
          </a:bodyPr>
          <a:lstStyle/>
          <a:p>
            <a:r>
              <a:rPr lang="en-US" dirty="0">
                <a:solidFill>
                  <a:schemeClr val="accent6"/>
                </a:solidFill>
              </a:rPr>
              <a:t>Across the board, the larger majority of HFFA members see the facility as a convenient fitness option at a good value. Aquatics fell in the member ranking, replaced by group fitness classes.</a:t>
            </a:r>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val="0"/>
              </a:ext>
            </a:extLst>
          </a:blip>
          <a:srcRect l="1623" t="1419" r="1318" b="2006"/>
          <a:stretch/>
        </p:blipFill>
        <p:spPr>
          <a:xfrm>
            <a:off x="792480" y="2454866"/>
            <a:ext cx="5151469" cy="3318241"/>
          </a:xfrm>
          <a:prstGeom prst="rect">
            <a:avLst/>
          </a:prstGeom>
        </p:spPr>
      </p:pic>
      <p:pic>
        <p:nvPicPr>
          <p:cNvPr id="4" name="Picture 3">
            <a:extLst>
              <a:ext uri="{FF2B5EF4-FFF2-40B4-BE49-F238E27FC236}">
                <a16:creationId xmlns:a16="http://schemas.microsoft.com/office/drawing/2014/main" id="{1E683C7A-B92D-FD48-9149-954C5BF2EEBC}"/>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l="2037" t="2631" r="1789" b="2153"/>
          <a:stretch/>
        </p:blipFill>
        <p:spPr>
          <a:xfrm>
            <a:off x="6308589" y="2454866"/>
            <a:ext cx="5213645" cy="3318241"/>
          </a:xfrm>
          <a:prstGeom prst="rect">
            <a:avLst/>
          </a:prstGeom>
        </p:spPr>
      </p:pic>
    </p:spTree>
    <p:extLst>
      <p:ext uri="{BB962C8B-B14F-4D97-AF65-F5344CB8AC3E}">
        <p14:creationId xmlns:p14="http://schemas.microsoft.com/office/powerpoint/2010/main" val="4026025315"/>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STANDARD MASTER SLIDES">
  <a:themeElements>
    <a:clrScheme name="Nielsen">
      <a:dk1>
        <a:srgbClr val="5F5F5F"/>
      </a:dk1>
      <a:lt1>
        <a:srgbClr val="FFFFFF"/>
      </a:lt1>
      <a:dk2>
        <a:srgbClr val="000000"/>
      </a:dk2>
      <a:lt2>
        <a:srgbClr val="707276"/>
      </a:lt2>
      <a:accent1>
        <a:srgbClr val="009DD9"/>
      </a:accent1>
      <a:accent2>
        <a:srgbClr val="FF8300"/>
      </a:accent2>
      <a:accent3>
        <a:srgbClr val="B21DAC"/>
      </a:accent3>
      <a:accent4>
        <a:srgbClr val="D70036"/>
      </a:accent4>
      <a:accent5>
        <a:srgbClr val="707276"/>
      </a:accent5>
      <a:accent6>
        <a:srgbClr val="000000"/>
      </a:accent6>
      <a:hlink>
        <a:srgbClr val="B21DAC"/>
      </a:hlink>
      <a:folHlink>
        <a:srgbClr val="D70036"/>
      </a:folHlink>
    </a:clrScheme>
    <a:fontScheme name="Nielsen">
      <a:majorFont>
        <a:latin typeface="Calibri"/>
        <a:ea typeface=""/>
        <a:cs typeface=""/>
      </a:majorFont>
      <a:minorFont>
        <a:latin typeface="Calibr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200" dirty="0" err="1" smtClean="0"/>
        </a:defPPr>
      </a:lstStyle>
    </a:txDef>
  </a:objectDefaults>
  <a:extraClrSchemeLst/>
  <a:custClrLst>
    <a:custClr name="Yellow">
      <a:srgbClr val="FFCD00"/>
    </a:custClr>
    <a:custClr name="Dark Red">
      <a:srgbClr val="9B0C10"/>
    </a:custClr>
    <a:custClr name="Light Red">
      <a:srgbClr val="F69493"/>
    </a:custClr>
    <a:custClr name="Pale Red">
      <a:srgbClr val="FACAC7"/>
    </a:custClr>
    <a:custClr name="Dark Purple">
      <a:srgbClr val="80076B"/>
    </a:custClr>
    <a:custClr name="Light Purple">
      <a:srgbClr val="DE98D5"/>
    </a:custClr>
    <a:custClr name="Pale Purple">
      <a:srgbClr val="F0CCEB"/>
    </a:custClr>
    <a:custClr name="Dark Orange">
      <a:srgbClr val="F15722"/>
    </a:custClr>
    <a:custClr name="Light Orange">
      <a:srgbClr val="FCBC85"/>
    </a:custClr>
    <a:custClr name="Pale Orange">
      <a:srgbClr val="FEDBBD"/>
    </a:custClr>
    <a:custClr name="Dark Cyan">
      <a:srgbClr val="007FC7"/>
    </a:custClr>
    <a:custClr name="Light Cyan">
      <a:srgbClr val="6ECFF6"/>
    </a:custClr>
    <a:custClr name="Pale Cyan">
      <a:srgbClr val="B9E5FB"/>
    </a:custClr>
    <a:custClr name="Dark Green">
      <a:srgbClr val="218535"/>
    </a:custClr>
    <a:custClr name="Green">
      <a:srgbClr val="8DC63F"/>
    </a:custClr>
    <a:custClr name="Light Green">
      <a:srgbClr val="C4DF9B"/>
    </a:custClr>
    <a:custClr name="Pale Green">
      <a:srgbClr val="E0EED0"/>
    </a:custClr>
    <a:custClr name="Light Gray">
      <a:srgbClr val="B6B6B9"/>
    </a:custClr>
  </a:custClrLst>
</a:theme>
</file>

<file path=ppt/theme/theme2.xml><?xml version="1.0" encoding="utf-8"?>
<a:theme xmlns:a="http://schemas.openxmlformats.org/drawingml/2006/main" name="Office Theme">
  <a:themeElements>
    <a:clrScheme name="Maxpoint">
      <a:dk1>
        <a:srgbClr val="3F3F3F"/>
      </a:dk1>
      <a:lt1>
        <a:srgbClr val="FFFFFF"/>
      </a:lt1>
      <a:dk2>
        <a:srgbClr val="313C41"/>
      </a:dk2>
      <a:lt2>
        <a:srgbClr val="FFFFFF"/>
      </a:lt2>
      <a:accent1>
        <a:srgbClr val="FFAB03"/>
      </a:accent1>
      <a:accent2>
        <a:srgbClr val="FC7F03"/>
      </a:accent2>
      <a:accent3>
        <a:srgbClr val="FC3903"/>
      </a:accent3>
      <a:accent4>
        <a:srgbClr val="D1024E"/>
      </a:accent4>
      <a:accent5>
        <a:srgbClr val="A6026C"/>
      </a:accent5>
      <a:accent6>
        <a:srgbClr val="0F6193"/>
      </a:accent6>
      <a:hlink>
        <a:srgbClr val="0563C1"/>
      </a:hlink>
      <a:folHlink>
        <a:srgbClr val="954F72"/>
      </a:folHlink>
    </a:clrScheme>
    <a:fontScheme name="PitchDeck">
      <a:majorFont>
        <a:latin typeface="La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38880B7CE533409105C259AF09F19A" ma:contentTypeVersion="15" ma:contentTypeDescription="Create a new document." ma:contentTypeScope="" ma:versionID="5b29133752d51c38347a22df9e339d79">
  <xsd:schema xmlns:xsd="http://www.w3.org/2001/XMLSchema" xmlns:xs="http://www.w3.org/2001/XMLSchema" xmlns:p="http://schemas.microsoft.com/office/2006/metadata/properties" xmlns:ns1="http://schemas.microsoft.com/sharepoint/v3" xmlns:ns2="2e8c896f-fd84-491a-bb16-fb60357350f9" xmlns:ns3="http://schemas.microsoft.com/sharepoint/v4" xmlns:ns4="019b310f-9766-4173-a406-d30f26a03c52" targetNamespace="http://schemas.microsoft.com/office/2006/metadata/properties" ma:root="true" ma:fieldsID="110967cd6994ff6849d1a3abeda51b6b" ns1:_="" ns2:_="" ns3:_="" ns4:_="">
    <xsd:import namespace="http://schemas.microsoft.com/sharepoint/v3"/>
    <xsd:import namespace="2e8c896f-fd84-491a-bb16-fb60357350f9"/>
    <xsd:import namespace="http://schemas.microsoft.com/sharepoint/v4"/>
    <xsd:import namespace="019b310f-9766-4173-a406-d30f26a03c52"/>
    <xsd:element name="properties">
      <xsd:complexType>
        <xsd:sequence>
          <xsd:element name="documentManagement">
            <xsd:complexType>
              <xsd:all>
                <xsd:element ref="ns2:Details" minOccurs="0"/>
                <xsd:element ref="ns2:FreshnessDate" minOccurs="0"/>
                <xsd:element ref="ns2:PrimaryContact"/>
                <xsd:element ref="ns2:Region" minOccurs="0"/>
                <xsd:element ref="ns2:Country" minOccurs="0"/>
                <xsd:element ref="ns1:PublishingRollupImage" minOccurs="0"/>
                <xsd:element ref="ns2:TopicTitle1" minOccurs="0"/>
                <xsd:element ref="ns3:IconOverlay" minOccurs="0"/>
                <xsd:element ref="ns4:Area_x0020_of_x0020_Focus" minOccurs="0"/>
                <xsd:element ref="ns4:Yes-N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RollupImage" ma:index="13" nillable="true" ma:displayName="Rollup Image" ma:internalName="PublishingRollup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8c896f-fd84-491a-bb16-fb60357350f9" elementFormDefault="qualified">
    <xsd:import namespace="http://schemas.microsoft.com/office/2006/documentManagement/types"/>
    <xsd:import namespace="http://schemas.microsoft.com/office/infopath/2007/PartnerControls"/>
    <xsd:element name="Details" ma:index="2" nillable="true" ma:displayName="Details" ma:default="" ma:description="Description of the document if needed." ma:internalName="Details">
      <xsd:simpleType>
        <xsd:restriction base="dms:Note">
          <xsd:maxLength value="255"/>
        </xsd:restriction>
      </xsd:simpleType>
    </xsd:element>
    <xsd:element name="FreshnessDate" ma:index="3" nillable="true" ma:displayName="Freshness Date" ma:default="[today]" ma:description="Date originally created or the last date the document was reviewed and considered current." ma:format="DateOnly" ma:internalName="FreshnessDate">
      <xsd:simpleType>
        <xsd:restriction base="dms:DateTime"/>
      </xsd:simpleType>
    </xsd:element>
    <xsd:element name="PrimaryContact" ma:index="4" ma:displayName="Primary Contact" ma:description="Primary contact for this document.  This is not necessarily the author but the person to which users can contact with questions." ma:list="UserInfo" ma:SearchPeopleOnly="false" ma:SharePointGroup="0" ma:internalName="Primary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Region" ma:index="5" nillable="true" ma:displayName="Region" ma:default="*Global" ma:description="Nielsen company region." ma:format="RadioButtons" ma:internalName="Region">
      <xsd:simpleType>
        <xsd:restriction base="dms:Choice">
          <xsd:enumeration value="*Global"/>
          <xsd:enumeration value="AME"/>
          <xsd:enumeration value="Americas"/>
          <xsd:enumeration value="APMEA"/>
          <xsd:enumeration value="Europe"/>
          <xsd:enumeration value="Greater China"/>
          <xsd:enumeration value="India"/>
          <xsd:enumeration value="Latin America"/>
          <xsd:enumeration value="North America"/>
          <xsd:enumeration value="SEANAP"/>
        </xsd:restriction>
      </xsd:simpleType>
    </xsd:element>
    <xsd:element name="Country" ma:index="12" nillable="true" ma:displayName="Country" ma:default="*Global" ma:format="Dropdown" ma:internalName="Country">
      <xsd:simpleType>
        <xsd:restriction base="dms:Choice">
          <xsd:enumeration value="*Global"/>
          <xsd:enumeration value="Albania"/>
          <xsd:enumeration value="Algeria"/>
          <xsd:enumeration value="Argentina"/>
          <xsd:enumeration value="Armenia"/>
          <xsd:enumeration value="Australia"/>
          <xsd:enumeration value="Austria"/>
          <xsd:enumeration value="Azerbaijan"/>
          <xsd:enumeration value="Bahrain"/>
          <xsd:enumeration value="Balkans"/>
          <xsd:enumeration value="Baltic States"/>
          <xsd:enumeration value="Bangladesh"/>
          <xsd:enumeration value="Belarus"/>
          <xsd:enumeration value="Belgium"/>
          <xsd:enumeration value="Bolivia"/>
          <xsd:enumeration value="Bosnia"/>
          <xsd:enumeration value="Brazil"/>
          <xsd:enumeration value="Bulgaria"/>
          <xsd:enumeration value="Cameroon"/>
          <xsd:enumeration value="Canada"/>
          <xsd:enumeration value="Chile"/>
          <xsd:enumeration value="China"/>
          <xsd:enumeration value="Colombia"/>
          <xsd:enumeration value="Costa Rica"/>
          <xsd:enumeration value="Croatia"/>
          <xsd:enumeration value="Cyprus"/>
          <xsd:enumeration value="Czech Republic"/>
          <xsd:enumeration value="Denmark"/>
          <xsd:enumeration value="Dominican Republic"/>
          <xsd:enumeration value="Ecuador"/>
          <xsd:enumeration value="Egypt"/>
          <xsd:enumeration value="El Salvador"/>
          <xsd:enumeration value="Estonia"/>
          <xsd:enumeration value="Ethiopia"/>
          <xsd:enumeration value="Finland"/>
          <xsd:enumeration value="France"/>
          <xsd:enumeration value="Georgia"/>
          <xsd:enumeration value="Germany"/>
          <xsd:enumeration value="Ghana"/>
          <xsd:enumeration value="Greece"/>
          <xsd:enumeration value="Guatemala"/>
          <xsd:enumeration value="Honduras"/>
          <xsd:enumeration value="Hong Kong"/>
          <xsd:enumeration value="Hungary"/>
          <xsd:enumeration value="India"/>
          <xsd:enumeration value="Indonesia"/>
          <xsd:enumeration value="Ireland"/>
          <xsd:enumeration value="Israel"/>
          <xsd:enumeration value="Italy"/>
          <xsd:enumeration value="Ivory Coast"/>
          <xsd:enumeration value="Japan"/>
          <xsd:enumeration value="Jordan"/>
          <xsd:enumeration value="Kazakhstan"/>
          <xsd:enumeration value="Kenya"/>
          <xsd:enumeration value="Kuwait"/>
          <xsd:enumeration value="Kyrgystan"/>
          <xsd:enumeration value="Latvia"/>
          <xsd:enumeration value="Lebanon"/>
          <xsd:enumeration value="Libya"/>
          <xsd:enumeration value="Lithuania"/>
          <xsd:enumeration value="Macedonia"/>
          <xsd:enumeration value="Malaysia"/>
          <xsd:enumeration value="Mexico"/>
          <xsd:enumeration value="Moldova"/>
          <xsd:enumeration value="Mongolia"/>
          <xsd:enumeration value="Montenegro"/>
          <xsd:enumeration value="Morocco"/>
          <xsd:enumeration value="Multiple Countries"/>
          <xsd:enumeration value="N/A"/>
          <xsd:enumeration value="Namibia"/>
          <xsd:enumeration value="Nepal"/>
          <xsd:enumeration value="Netherlands, The"/>
          <xsd:enumeration value="New Zealand"/>
          <xsd:enumeration value="Nicaragua"/>
          <xsd:enumeration value="Nigeria"/>
          <xsd:enumeration value="Norway"/>
          <xsd:enumeration value="Oman"/>
          <xsd:enumeration value="Pakistan"/>
          <xsd:enumeration value="Panama"/>
          <xsd:enumeration value="Paraguay"/>
          <xsd:enumeration value="Peru"/>
          <xsd:enumeration value="Philippines"/>
          <xsd:enumeration value="Poland"/>
          <xsd:enumeration value="Portugal"/>
          <xsd:enumeration value="Puerto Rico"/>
          <xsd:enumeration value="Qatar"/>
          <xsd:enumeration value="Romania"/>
          <xsd:enumeration value="Russia"/>
          <xsd:enumeration value="Saudi Arabia"/>
          <xsd:enumeration value="Serbia"/>
          <xsd:enumeration value="Singapore"/>
          <xsd:enumeration value="Slovakia"/>
          <xsd:enumeration value="Slovenia"/>
          <xsd:enumeration value="South Africa"/>
          <xsd:enumeration value="South Korea"/>
          <xsd:enumeration value="Spain"/>
          <xsd:enumeration value="Sri Lanka"/>
          <xsd:enumeration value="Sweden"/>
          <xsd:enumeration value="Switzerland"/>
          <xsd:enumeration value="Syria"/>
          <xsd:enumeration value="Taiwan"/>
          <xsd:enumeration value="Tajikistan"/>
          <xsd:enumeration value="Tanzania"/>
          <xsd:enumeration value="Thailand"/>
          <xsd:enumeration value="Tunisia"/>
          <xsd:enumeration value="Turkemenistan"/>
          <xsd:enumeration value="Turkey"/>
          <xsd:enumeration value="Uganda"/>
          <xsd:enumeration value="Ukraine"/>
          <xsd:enumeration value="United Arab Emirates"/>
          <xsd:enumeration value="United Kingdom"/>
          <xsd:enumeration value="United States"/>
          <xsd:enumeration value="Uruguay"/>
          <xsd:enumeration value="Uzbekistan"/>
          <xsd:enumeration value="Venezuela"/>
          <xsd:enumeration value="Vietnam"/>
          <xsd:enumeration value="Yemen"/>
        </xsd:restriction>
      </xsd:simpleType>
    </xsd:element>
    <xsd:element name="TopicTitle1" ma:index="14" nillable="true" ma:displayName="Topic" ma:default="Presentations" ma:description="Please select the relevant topic for this document." ma:format="RadioButtons" ma:internalName="TopicTitle1">
      <xsd:simpleType>
        <xsd:restriction base="dms:Choice">
          <xsd:enumeration value="Client-Related"/>
          <xsd:enumeration value="External Events"/>
          <xsd:enumeration value="HTML Email Instructions"/>
          <xsd:enumeration value="Internal Meeting Templates"/>
          <xsd:enumeration value="Policies/Guidelines"/>
          <xsd:enumeration value="Presentations"/>
          <xsd:enumeration value="Business Cards"/>
          <xsd:enumeration value="Desktop"/>
          <xsd:enumeration value="Email Signature"/>
          <xsd:enumeration value="Stationery"/>
          <xsd:enumeration value="RFP Toolkit"/>
          <xsd:enumeration value="Presentations-Visual Checklist"/>
          <xsd:enumeration value="Social Media Templates"/>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9b310f-9766-4173-a406-d30f26a03c52" elementFormDefault="qualified">
    <xsd:import namespace="http://schemas.microsoft.com/office/2006/documentManagement/types"/>
    <xsd:import namespace="http://schemas.microsoft.com/office/infopath/2007/PartnerControls"/>
    <xsd:element name="Area_x0020_of_x0020_Focus" ma:index="16" nillable="true" ma:displayName="Desktop Color" ma:description="ONLY if this is a Desktop item, please indicate the background color." ma:format="RadioButtons" ma:internalName="Area_x0020_of_x0020_Focus">
      <xsd:simpleType>
        <xsd:restriction base="dms:Choice">
          <xsd:enumeration value="Black"/>
          <xsd:enumeration value="White"/>
        </xsd:restriction>
      </xsd:simpleType>
    </xsd:element>
    <xsd:element name="Yes-No" ma:index="17" nillable="true" ma:displayName="Yes-No" ma:default="0" ma:description="Intranet team use only - please do not use." ma:internalName="Yes_x002d_No">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picTitle1 xmlns="2e8c896f-fd84-491a-bb16-fb60357350f9">Presentations</TopicTitle1>
    <Area_x0020_of_x0020_Focus xmlns="019b310f-9766-4173-a406-d30f26a03c52" xsi:nil="true"/>
    <PublishingRollupImage xmlns="http://schemas.microsoft.com/sharepoint/v3">&lt;img alt="" src="/company/marketing/MktgImages/PowerPoint%20Template%202003.jpg" style="BORDER: 0px solid; "&gt;</PublishingRollupImage>
    <Region xmlns="2e8c896f-fd84-491a-bb16-fb60357350f9">*Global</Region>
    <Details xmlns="2e8c896f-fd84-491a-bb16-fb60357350f9" xsi:nil="true"/>
    <IconOverlay xmlns="http://schemas.microsoft.com/sharepoint/v4" xsi:nil="true"/>
    <FreshnessDate xmlns="2e8c896f-fd84-491a-bb16-fb60357350f9">2016-01-11T05:00:00+00:00</FreshnessDate>
    <PrimaryContact xmlns="2e8c896f-fd84-491a-bb16-fb60357350f9">
      <UserInfo>
        <DisplayName>Sepulveda, Dolores</DisplayName>
        <AccountId>48356</AccountId>
        <AccountType/>
      </UserInfo>
    </PrimaryContact>
    <Country xmlns="2e8c896f-fd84-491a-bb16-fb60357350f9">*Global</Country>
    <Yes-No xmlns="019b310f-9766-4173-a406-d30f26a03c52">false</Yes-No>
  </documentManagement>
</p:properties>
</file>

<file path=customXml/itemProps1.xml><?xml version="1.0" encoding="utf-8"?>
<ds:datastoreItem xmlns:ds="http://schemas.openxmlformats.org/officeDocument/2006/customXml" ds:itemID="{F665128F-9239-4CD9-B300-AE4B64C6B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e8c896f-fd84-491a-bb16-fb60357350f9"/>
    <ds:schemaRef ds:uri="http://schemas.microsoft.com/sharepoint/v4"/>
    <ds:schemaRef ds:uri="019b310f-9766-4173-a406-d30f26a03c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C8347F-4152-47F0-92B7-2DDECE24A629}">
  <ds:schemaRefs>
    <ds:schemaRef ds:uri="http://schemas.microsoft.com/sharepoint/v3/contenttype/forms"/>
  </ds:schemaRefs>
</ds:datastoreItem>
</file>

<file path=customXml/itemProps3.xml><?xml version="1.0" encoding="utf-8"?>
<ds:datastoreItem xmlns:ds="http://schemas.openxmlformats.org/officeDocument/2006/customXml" ds:itemID="{C5E8450B-B9CB-4239-848B-E35E99789E5E}">
  <ds:schemaRefs>
    <ds:schemaRef ds:uri="http://purl.org/dc/terms/"/>
    <ds:schemaRef ds:uri="http://schemas.openxmlformats.org/package/2006/metadata/core-properties"/>
    <ds:schemaRef ds:uri="http://purl.org/dc/dcmitype/"/>
    <ds:schemaRef ds:uri="http://schemas.microsoft.com/office/infopath/2007/PartnerControls"/>
    <ds:schemaRef ds:uri="2e8c896f-fd84-491a-bb16-fb60357350f9"/>
    <ds:schemaRef ds:uri="http://purl.org/dc/elements/1.1/"/>
    <ds:schemaRef ds:uri="http://schemas.microsoft.com/office/2006/documentManagement/types"/>
    <ds:schemaRef ds:uri="http://schemas.microsoft.com/sharepoint/v3"/>
    <ds:schemaRef ds:uri="http://schemas.microsoft.com/sharepoint/v4"/>
    <ds:schemaRef ds:uri="019b310f-9766-4173-a406-d30f26a03c52"/>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43019</TotalTime>
  <Words>1444</Words>
  <Application>Microsoft Office PowerPoint</Application>
  <PresentationFormat>Widescreen</PresentationFormat>
  <Paragraphs>161</Paragraphs>
  <Slides>18</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ＭＳ Ｐゴシック</vt:lpstr>
      <vt:lpstr>Arial</vt:lpstr>
      <vt:lpstr>Calibri</vt:lpstr>
      <vt:lpstr>Eurostile Bold</vt:lpstr>
      <vt:lpstr>Lato</vt:lpstr>
      <vt:lpstr>Source Sans Pro</vt:lpstr>
      <vt:lpstr>STANDARD MASTER SLIDES</vt:lpstr>
      <vt:lpstr>Office Theme</vt:lpstr>
      <vt:lpstr>HFFA Membership Study Results Wave 2</vt:lpstr>
      <vt:lpstr>Response rate increased by more than 20%</vt:lpstr>
      <vt:lpstr>Respondents skewed heavily female in both years</vt:lpstr>
      <vt:lpstr>The respondent base skews a bit younger in 2018</vt:lpstr>
      <vt:lpstr>Membership tenure in 2018 skews a bit lower</vt:lpstr>
      <vt:lpstr>Over 70% of respondents visit frequently, little change from 2017</vt:lpstr>
      <vt:lpstr>SURVEY RESULTS</vt:lpstr>
      <vt:lpstr>PowerPoint Presentation</vt:lpstr>
      <vt:lpstr>Membership continues to be driven by convenience, value and fitness</vt:lpstr>
      <vt:lpstr>Adding group training options and nutrition are of most interest</vt:lpstr>
      <vt:lpstr>Satisfaction metrics are up across the board</vt:lpstr>
      <vt:lpstr>Membership agrees that additions have been beneficial</vt:lpstr>
      <vt:lpstr>Members still believe you are priced fairly…</vt:lpstr>
      <vt:lpstr>Results, value and facility quality are the Top 3 most important</vt:lpstr>
      <vt:lpstr>The NPS measure for HFFA has improved dramatically</vt:lpstr>
      <vt:lpstr>The HFFA Strong program is rated best new addition</vt:lpstr>
      <vt:lpstr>Quality and budget remain primary driver of renewal</vt:lpstr>
      <vt:lpstr>Next Steps</vt:lpstr>
    </vt:vector>
  </TitlesOfParts>
  <Company>The Nielsen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TWO-LINE HEADLINE GOES HERE</dc:title>
  <dc:creator>Benjamin Cardona</dc:creator>
  <cp:lastModifiedBy>Eric</cp:lastModifiedBy>
  <cp:revision>666</cp:revision>
  <cp:lastPrinted>2017-10-12T20:52:01Z</cp:lastPrinted>
  <dcterms:created xsi:type="dcterms:W3CDTF">2016-06-29T14:03:52Z</dcterms:created>
  <dcterms:modified xsi:type="dcterms:W3CDTF">2019-01-20T18:50:00Z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
  </property>
  <property fmtid="{D5CDD505-2E9C-101B-9397-08002B2CF9AE}" pid="3" name="xd_Signature">
    <vt:bool>false</vt:bool>
  </property>
  <property fmtid="{D5CDD505-2E9C-101B-9397-08002B2CF9AE}" pid="4" name="xd_ProgID">
    <vt:lpwstr/>
  </property>
  <property fmtid="{D5CDD505-2E9C-101B-9397-08002B2CF9AE}" pid="5" name="ContentTypeId">
    <vt:lpwstr>0x0101000538880B7CE533409105C259AF09F19A</vt:lpwstr>
  </property>
  <property fmtid="{D5CDD505-2E9C-101B-9397-08002B2CF9AE}" pid="6" name="TemplateUrl">
    <vt:lpwstr/>
  </property>
</Properties>
</file>